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Source Code Pro Light"/>
      <p:regular r:id="rId44"/>
      <p:bold r:id="rId45"/>
      <p:italic r:id="rId46"/>
      <p:boldItalic r:id="rId47"/>
    </p:embeddedFont>
    <p:embeddedFont>
      <p:font typeface="Roboto"/>
      <p:regular r:id="rId48"/>
      <p:bold r:id="rId49"/>
      <p:italic r:id="rId50"/>
      <p:boldItalic r:id="rId51"/>
    </p:embeddedFont>
    <p:embeddedFont>
      <p:font typeface="Roboto Medium"/>
      <p:regular r:id="rId52"/>
      <p:bold r:id="rId53"/>
      <p:italic r:id="rId54"/>
      <p:boldItalic r:id="rId55"/>
    </p:embeddedFont>
    <p:embeddedFont>
      <p:font typeface="Source Code Pro"/>
      <p:regular r:id="rId56"/>
      <p:bold r:id="rId57"/>
      <p:italic r:id="rId58"/>
      <p:boldItalic r:id="rId59"/>
    </p:embeddedFont>
    <p:embeddedFont>
      <p:font typeface="Roboto Light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64" roundtripDataSignature="AMtx7mi9gJoYZwIIvCx5uEma9N0oC89R5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359B868-2A9B-47F8-8C60-A9BE3EC4DCBD}">
  <a:tblStyle styleId="{9359B868-2A9B-47F8-8C60-A9BE3EC4DCB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SourceCodeProLight-regular.fntdata"/><Relationship Id="rId43" Type="http://schemas.openxmlformats.org/officeDocument/2006/relationships/slide" Target="slides/slide37.xml"/><Relationship Id="rId46" Type="http://schemas.openxmlformats.org/officeDocument/2006/relationships/font" Target="fonts/SourceCodeProLight-italic.fntdata"/><Relationship Id="rId45" Type="http://schemas.openxmlformats.org/officeDocument/2006/relationships/font" Target="fonts/SourceCodePro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-regular.fntdata"/><Relationship Id="rId47" Type="http://schemas.openxmlformats.org/officeDocument/2006/relationships/font" Target="fonts/SourceCodeProLight-boldItalic.fntdata"/><Relationship Id="rId49" Type="http://schemas.openxmlformats.org/officeDocument/2006/relationships/font" Target="fonts/Robo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Light-italic.fntdata"/><Relationship Id="rId61" Type="http://schemas.openxmlformats.org/officeDocument/2006/relationships/font" Target="fonts/RobotoLight-bold.fntdata"/><Relationship Id="rId20" Type="http://schemas.openxmlformats.org/officeDocument/2006/relationships/slide" Target="slides/slide14.xml"/><Relationship Id="rId64" Type="http://customschemas.google.com/relationships/presentationmetadata" Target="metadata"/><Relationship Id="rId63" Type="http://schemas.openxmlformats.org/officeDocument/2006/relationships/font" Target="fonts/RobotoLight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RobotoLight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boldItalic.fntdata"/><Relationship Id="rId50" Type="http://schemas.openxmlformats.org/officeDocument/2006/relationships/font" Target="fonts/Roboto-italic.fntdata"/><Relationship Id="rId53" Type="http://schemas.openxmlformats.org/officeDocument/2006/relationships/font" Target="fonts/RobotoMedium-bold.fntdata"/><Relationship Id="rId52" Type="http://schemas.openxmlformats.org/officeDocument/2006/relationships/font" Target="fonts/RobotoMedium-regular.fntdata"/><Relationship Id="rId11" Type="http://schemas.openxmlformats.org/officeDocument/2006/relationships/slide" Target="slides/slide5.xml"/><Relationship Id="rId55" Type="http://schemas.openxmlformats.org/officeDocument/2006/relationships/font" Target="fonts/RobotoMedium-boldItalic.fntdata"/><Relationship Id="rId10" Type="http://schemas.openxmlformats.org/officeDocument/2006/relationships/slide" Target="slides/slide4.xml"/><Relationship Id="rId54" Type="http://schemas.openxmlformats.org/officeDocument/2006/relationships/font" Target="fonts/RobotoMedium-italic.fntdata"/><Relationship Id="rId13" Type="http://schemas.openxmlformats.org/officeDocument/2006/relationships/slide" Target="slides/slide7.xml"/><Relationship Id="rId57" Type="http://schemas.openxmlformats.org/officeDocument/2006/relationships/font" Target="fonts/SourceCodePro-bold.fntdata"/><Relationship Id="rId12" Type="http://schemas.openxmlformats.org/officeDocument/2006/relationships/slide" Target="slides/slide6.xml"/><Relationship Id="rId56" Type="http://schemas.openxmlformats.org/officeDocument/2006/relationships/font" Target="fonts/SourceCodePro-regular.fntdata"/><Relationship Id="rId15" Type="http://schemas.openxmlformats.org/officeDocument/2006/relationships/slide" Target="slides/slide9.xml"/><Relationship Id="rId59" Type="http://schemas.openxmlformats.org/officeDocument/2006/relationships/font" Target="fonts/SourceCodePro-boldItalic.fntdata"/><Relationship Id="rId14" Type="http://schemas.openxmlformats.org/officeDocument/2006/relationships/slide" Target="slides/slide8.xml"/><Relationship Id="rId58" Type="http://schemas.openxmlformats.org/officeDocument/2006/relationships/font" Target="fonts/SourceCodePro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8" name="Google Shape;55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4" name="Google Shape;57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1" name="Google Shape;58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" name="Google Shape;58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5" name="Google Shape;59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1" name="Google Shape;60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7" name="Google Shape;60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8" name="Google Shape;61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ce0fd7926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g2ce0fd7926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ce0fd792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ce0fd792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ce0fd7926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ce0fd7926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13" name="Google Shape;13;p37"/>
          <p:cNvSpPr txBox="1"/>
          <p:nvPr>
            <p:ph idx="1" type="subTitle"/>
          </p:nvPr>
        </p:nvSpPr>
        <p:spPr>
          <a:xfrm>
            <a:off x="311700" y="2834125"/>
            <a:ext cx="85206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" name="Google Shape;1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SECTION_TITLE_AND_DESCRIPTION_1_5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46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60" name="Google Shape;60;p46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46"/>
          <p:cNvSpPr txBox="1"/>
          <p:nvPr>
            <p:ph idx="2" type="body"/>
          </p:nvPr>
        </p:nvSpPr>
        <p:spPr>
          <a:xfrm>
            <a:off x="4882950" y="1130475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62" name="Google Shape;62;p46"/>
          <p:cNvSpPr txBox="1"/>
          <p:nvPr>
            <p:ph idx="3" type="title"/>
          </p:nvPr>
        </p:nvSpPr>
        <p:spPr>
          <a:xfrm>
            <a:off x="488295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7"/>
          <p:cNvSpPr txBox="1"/>
          <p:nvPr>
            <p:ph type="title"/>
          </p:nvPr>
        </p:nvSpPr>
        <p:spPr>
          <a:xfrm>
            <a:off x="311700" y="19222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" name="Google Shape;65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47"/>
          <p:cNvSpPr txBox="1"/>
          <p:nvPr>
            <p:ph idx="1" type="subTitle"/>
          </p:nvPr>
        </p:nvSpPr>
        <p:spPr>
          <a:xfrm>
            <a:off x="311700" y="2605525"/>
            <a:ext cx="85206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slide right 1">
  <p:cSld name="SECTION_TITLE_AND_DESCRIPTION_2_3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48"/>
          <p:cNvSpPr txBox="1"/>
          <p:nvPr>
            <p:ph idx="1" type="subTitle"/>
          </p:nvPr>
        </p:nvSpPr>
        <p:spPr>
          <a:xfrm>
            <a:off x="4911800" y="4198225"/>
            <a:ext cx="4045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0" name="Google Shape;70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48"/>
          <p:cNvSpPr txBox="1"/>
          <p:nvPr>
            <p:ph idx="2" type="body"/>
          </p:nvPr>
        </p:nvSpPr>
        <p:spPr>
          <a:xfrm>
            <a:off x="119505" y="771925"/>
            <a:ext cx="4302300" cy="38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72" name="Google Shape;72;p48"/>
          <p:cNvSpPr txBox="1"/>
          <p:nvPr>
            <p:ph type="title"/>
          </p:nvPr>
        </p:nvSpPr>
        <p:spPr>
          <a:xfrm>
            <a:off x="119505" y="140275"/>
            <a:ext cx="430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" name="Google Shape;73;p48"/>
          <p:cNvSpPr/>
          <p:nvPr/>
        </p:nvSpPr>
        <p:spPr>
          <a:xfrm>
            <a:off x="250680" y="619324"/>
            <a:ext cx="1126500" cy="4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" name="Google Shape;74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3951" y="115501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48"/>
          <p:cNvSpPr txBox="1"/>
          <p:nvPr>
            <p:ph idx="3" type="title"/>
          </p:nvPr>
        </p:nvSpPr>
        <p:spPr>
          <a:xfrm>
            <a:off x="5306775" y="3650600"/>
            <a:ext cx="36501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Quote">
  <p:cSld name="SECTION_TITLE_AND_DESCRIPTION_2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9"/>
          <p:cNvSpPr txBox="1"/>
          <p:nvPr>
            <p:ph idx="1" type="subTitle"/>
          </p:nvPr>
        </p:nvSpPr>
        <p:spPr>
          <a:xfrm>
            <a:off x="248050" y="3764875"/>
            <a:ext cx="4045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9" name="Google Shape;79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49"/>
          <p:cNvSpPr txBox="1"/>
          <p:nvPr>
            <p:ph type="title"/>
          </p:nvPr>
        </p:nvSpPr>
        <p:spPr>
          <a:xfrm>
            <a:off x="119505" y="140275"/>
            <a:ext cx="430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81" name="Google Shape;81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3951" y="115501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49"/>
          <p:cNvSpPr/>
          <p:nvPr/>
        </p:nvSpPr>
        <p:spPr>
          <a:xfrm>
            <a:off x="1356250" y="1301238"/>
            <a:ext cx="1828800" cy="1828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49"/>
          <p:cNvSpPr txBox="1"/>
          <p:nvPr>
            <p:ph idx="2" type="title"/>
          </p:nvPr>
        </p:nvSpPr>
        <p:spPr>
          <a:xfrm>
            <a:off x="500800" y="3264572"/>
            <a:ext cx="35397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84" name="Google Shape;84;p49"/>
          <p:cNvSpPr/>
          <p:nvPr/>
        </p:nvSpPr>
        <p:spPr>
          <a:xfrm>
            <a:off x="1424800" y="1369788"/>
            <a:ext cx="1691700" cy="1691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49"/>
          <p:cNvSpPr txBox="1"/>
          <p:nvPr>
            <p:ph idx="3" type="body"/>
          </p:nvPr>
        </p:nvSpPr>
        <p:spPr>
          <a:xfrm>
            <a:off x="5003100" y="1032700"/>
            <a:ext cx="3709800" cy="3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810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2pPr>
            <a:lvl3pPr indent="-3810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3pPr>
            <a:lvl4pPr indent="-3810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4pPr>
            <a:lvl5pPr indent="-3810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5pPr>
            <a:lvl6pPr indent="-3810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6pPr>
            <a:lvl7pPr indent="-3810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7pPr>
            <a:lvl8pPr indent="-3810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8pPr>
            <a:lvl9pPr indent="-3810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d Quote">
  <p:cSld name="SECTION_TITLE_AND_DESCRIPTION_2_2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50"/>
          <p:cNvSpPr txBox="1"/>
          <p:nvPr>
            <p:ph idx="1" type="subTitle"/>
          </p:nvPr>
        </p:nvSpPr>
        <p:spPr>
          <a:xfrm>
            <a:off x="248050" y="3764875"/>
            <a:ext cx="4045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9" name="Google Shape;89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50"/>
          <p:cNvSpPr txBox="1"/>
          <p:nvPr>
            <p:ph type="title"/>
          </p:nvPr>
        </p:nvSpPr>
        <p:spPr>
          <a:xfrm>
            <a:off x="119505" y="140275"/>
            <a:ext cx="430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91" name="Google Shape;91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3951" y="115501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50"/>
          <p:cNvSpPr/>
          <p:nvPr/>
        </p:nvSpPr>
        <p:spPr>
          <a:xfrm>
            <a:off x="1356250" y="1301238"/>
            <a:ext cx="1828800" cy="1828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50"/>
          <p:cNvSpPr txBox="1"/>
          <p:nvPr>
            <p:ph idx="2" type="title"/>
          </p:nvPr>
        </p:nvSpPr>
        <p:spPr>
          <a:xfrm>
            <a:off x="500800" y="3264572"/>
            <a:ext cx="35397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94" name="Google Shape;94;p50"/>
          <p:cNvSpPr/>
          <p:nvPr/>
        </p:nvSpPr>
        <p:spPr>
          <a:xfrm>
            <a:off x="1424800" y="1369788"/>
            <a:ext cx="1691700" cy="1691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50"/>
          <p:cNvSpPr txBox="1"/>
          <p:nvPr>
            <p:ph idx="3" type="body"/>
          </p:nvPr>
        </p:nvSpPr>
        <p:spPr>
          <a:xfrm>
            <a:off x="5003100" y="1032700"/>
            <a:ext cx="3709800" cy="3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2pPr>
            <a:lvl3pPr indent="-3810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3pPr>
            <a:lvl4pPr indent="-3810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4pPr>
            <a:lvl5pPr indent="-3810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5pPr>
            <a:lvl6pPr indent="-3810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6pPr>
            <a:lvl7pPr indent="-3810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7pPr>
            <a:lvl8pPr indent="-3810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8pPr>
            <a:lvl9pPr indent="-3810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Quote">
  <p:cSld name="SECTION_TITLE_AND_DESCRIPTION_2_2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51"/>
          <p:cNvSpPr txBox="1"/>
          <p:nvPr>
            <p:ph idx="1" type="subTitle"/>
          </p:nvPr>
        </p:nvSpPr>
        <p:spPr>
          <a:xfrm>
            <a:off x="248050" y="3764875"/>
            <a:ext cx="4045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9" name="Google Shape;99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51"/>
          <p:cNvSpPr txBox="1"/>
          <p:nvPr>
            <p:ph type="title"/>
          </p:nvPr>
        </p:nvSpPr>
        <p:spPr>
          <a:xfrm>
            <a:off x="119505" y="140275"/>
            <a:ext cx="430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01" name="Google Shape;101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3951" y="115501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51"/>
          <p:cNvSpPr/>
          <p:nvPr/>
        </p:nvSpPr>
        <p:spPr>
          <a:xfrm>
            <a:off x="1356250" y="1301238"/>
            <a:ext cx="1828800" cy="182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51"/>
          <p:cNvSpPr txBox="1"/>
          <p:nvPr>
            <p:ph idx="2" type="body"/>
          </p:nvPr>
        </p:nvSpPr>
        <p:spPr>
          <a:xfrm>
            <a:off x="5003100" y="1032700"/>
            <a:ext cx="3709800" cy="3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810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2pPr>
            <a:lvl3pPr indent="-3810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3pPr>
            <a:lvl4pPr indent="-3810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4pPr>
            <a:lvl5pPr indent="-3810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5pPr>
            <a:lvl6pPr indent="-3810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6pPr>
            <a:lvl7pPr indent="-3810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7pPr>
            <a:lvl8pPr indent="-3810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8pPr>
            <a:lvl9pPr indent="-3810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51"/>
          <p:cNvSpPr txBox="1"/>
          <p:nvPr>
            <p:ph idx="3" type="title"/>
          </p:nvPr>
        </p:nvSpPr>
        <p:spPr>
          <a:xfrm>
            <a:off x="500800" y="3264572"/>
            <a:ext cx="35397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05" name="Google Shape;105;p51"/>
          <p:cNvSpPr/>
          <p:nvPr/>
        </p:nvSpPr>
        <p:spPr>
          <a:xfrm>
            <a:off x="1424800" y="1369788"/>
            <a:ext cx="1691700" cy="1691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">
  <p:cSld name="SECTION_TITLE_AND_DESCRIPTION_2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2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52"/>
          <p:cNvSpPr txBox="1"/>
          <p:nvPr>
            <p:ph idx="1" type="subTitle"/>
          </p:nvPr>
        </p:nvSpPr>
        <p:spPr>
          <a:xfrm>
            <a:off x="225450" y="3791000"/>
            <a:ext cx="24504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9" name="Google Shape;109;p52"/>
          <p:cNvSpPr txBox="1"/>
          <p:nvPr>
            <p:ph idx="2" type="body"/>
          </p:nvPr>
        </p:nvSpPr>
        <p:spPr>
          <a:xfrm>
            <a:off x="2937350" y="554600"/>
            <a:ext cx="60324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pic>
        <p:nvPicPr>
          <p:cNvPr id="110" name="Google Shape;110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52"/>
          <p:cNvSpPr txBox="1"/>
          <p:nvPr/>
        </p:nvSpPr>
        <p:spPr>
          <a:xfrm>
            <a:off x="208440" y="3420075"/>
            <a:ext cx="4121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b="1" i="0" sz="2500" u="none" cap="none" strike="noStrik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52"/>
          <p:cNvSpPr txBox="1"/>
          <p:nvPr>
            <p:ph type="title"/>
          </p:nvPr>
        </p:nvSpPr>
        <p:spPr>
          <a:xfrm>
            <a:off x="2991025" y="140375"/>
            <a:ext cx="387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 1">
  <p:cSld name="SECTION_TITLE_AND_DESCRIPTION_2_1_1_2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3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53"/>
          <p:cNvSpPr txBox="1"/>
          <p:nvPr>
            <p:ph idx="1" type="subTitle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7" name="Google Shape;117;p53"/>
          <p:cNvSpPr txBox="1"/>
          <p:nvPr/>
        </p:nvSpPr>
        <p:spPr>
          <a:xfrm>
            <a:off x="208445" y="3420075"/>
            <a:ext cx="1873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Compare</a:t>
            </a:r>
            <a:endParaRPr b="1" i="0" sz="25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8" name="Google Shape;118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53"/>
          <p:cNvSpPr txBox="1"/>
          <p:nvPr>
            <p:ph idx="2" type="body"/>
          </p:nvPr>
        </p:nvSpPr>
        <p:spPr>
          <a:xfrm>
            <a:off x="2937350" y="554600"/>
            <a:ext cx="60324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21" name="Google Shape;121;p53"/>
          <p:cNvSpPr txBox="1"/>
          <p:nvPr>
            <p:ph type="title"/>
          </p:nvPr>
        </p:nvSpPr>
        <p:spPr>
          <a:xfrm>
            <a:off x="2991025" y="140375"/>
            <a:ext cx="387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 Solution">
  <p:cSld name="SECTION_TITLE_AND_DESCRIPTION_2_1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4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54"/>
          <p:cNvSpPr txBox="1"/>
          <p:nvPr>
            <p:ph idx="1" type="subTitle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5" name="Google Shape;125;p54"/>
          <p:cNvSpPr txBox="1"/>
          <p:nvPr/>
        </p:nvSpPr>
        <p:spPr>
          <a:xfrm>
            <a:off x="208445" y="3420075"/>
            <a:ext cx="1873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Solution</a:t>
            </a:r>
            <a:endParaRPr b="1" i="0" sz="2500" u="none" cap="none" strike="noStrik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6" name="Google Shape;12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54"/>
          <p:cNvSpPr txBox="1"/>
          <p:nvPr>
            <p:ph idx="2" type="body"/>
          </p:nvPr>
        </p:nvSpPr>
        <p:spPr>
          <a:xfrm>
            <a:off x="2937350" y="554600"/>
            <a:ext cx="60324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29" name="Google Shape;129;p54"/>
          <p:cNvSpPr txBox="1"/>
          <p:nvPr>
            <p:ph type="title"/>
          </p:nvPr>
        </p:nvSpPr>
        <p:spPr>
          <a:xfrm>
            <a:off x="2991025" y="140375"/>
            <a:ext cx="387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 Solution 1">
  <p:cSld name="SECTION_TITLE_AND_DESCRIPTION_2_1_1_1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5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55"/>
          <p:cNvSpPr txBox="1"/>
          <p:nvPr>
            <p:ph idx="1" type="subTitle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3" name="Google Shape;133;p55"/>
          <p:cNvSpPr txBox="1"/>
          <p:nvPr/>
        </p:nvSpPr>
        <p:spPr>
          <a:xfrm>
            <a:off x="208445" y="3420075"/>
            <a:ext cx="1873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b="1" i="0" sz="2500" u="none" cap="none" strike="noStrike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4" name="Google Shape;134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55"/>
          <p:cNvSpPr txBox="1"/>
          <p:nvPr>
            <p:ph idx="2" type="body"/>
          </p:nvPr>
        </p:nvSpPr>
        <p:spPr>
          <a:xfrm>
            <a:off x="2937350" y="554600"/>
            <a:ext cx="60324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37" name="Google Shape;137;p55"/>
          <p:cNvSpPr txBox="1"/>
          <p:nvPr>
            <p:ph type="title"/>
          </p:nvPr>
        </p:nvSpPr>
        <p:spPr>
          <a:xfrm>
            <a:off x="2991025" y="140375"/>
            <a:ext cx="387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slide left">
  <p:cSld name="SECTION_TITLE_AND_DESCRIPTION_2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8"/>
          <p:cNvSpPr txBox="1"/>
          <p:nvPr>
            <p:ph idx="1" type="subTitle"/>
          </p:nvPr>
        </p:nvSpPr>
        <p:spPr>
          <a:xfrm>
            <a:off x="225450" y="3943400"/>
            <a:ext cx="4045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" name="Google Shape;18;p38"/>
          <p:cNvSpPr txBox="1"/>
          <p:nvPr>
            <p:ph idx="2" type="body"/>
          </p:nvPr>
        </p:nvSpPr>
        <p:spPr>
          <a:xfrm>
            <a:off x="4667425" y="772025"/>
            <a:ext cx="4302300" cy="38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9" name="Google Shape;19;p38"/>
          <p:cNvSpPr txBox="1"/>
          <p:nvPr>
            <p:ph type="title"/>
          </p:nvPr>
        </p:nvSpPr>
        <p:spPr>
          <a:xfrm>
            <a:off x="4667425" y="140375"/>
            <a:ext cx="387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0" name="Google Shape;20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38"/>
          <p:cNvSpPr/>
          <p:nvPr/>
        </p:nvSpPr>
        <p:spPr>
          <a:xfrm>
            <a:off x="4798600" y="619424"/>
            <a:ext cx="1126500" cy="4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8"/>
          <p:cNvSpPr txBox="1"/>
          <p:nvPr>
            <p:ph idx="3" type="title"/>
          </p:nvPr>
        </p:nvSpPr>
        <p:spPr>
          <a:xfrm>
            <a:off x="225450" y="3395900"/>
            <a:ext cx="36501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6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0" name="Google Shape;140;p56"/>
          <p:cNvSpPr txBox="1"/>
          <p:nvPr>
            <p:ph idx="1" type="body"/>
          </p:nvPr>
        </p:nvSpPr>
        <p:spPr>
          <a:xfrm>
            <a:off x="4812381" y="859406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41" name="Google Shape;141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" name="Google Shape;142;p56"/>
          <p:cNvSpPr txBox="1"/>
          <p:nvPr>
            <p:ph idx="2" type="body"/>
          </p:nvPr>
        </p:nvSpPr>
        <p:spPr>
          <a:xfrm>
            <a:off x="326856" y="863556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7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5" name="Google Shape;145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8" name="Google Shape;148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3">
  <p:cSld name="SECTION_TITLE_AND_DESCRIPTION_3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5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2" name="Google Shape;152;p5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3" name="Google Shape;153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Google Shape;154;p59"/>
          <p:cNvSpPr txBox="1"/>
          <p:nvPr>
            <p:ph idx="2" type="body"/>
          </p:nvPr>
        </p:nvSpPr>
        <p:spPr>
          <a:xfrm>
            <a:off x="4812381" y="402206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6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8" name="Google Shape;158;p6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9" name="Google Shape;159;p6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60" name="Google Shape;160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on left">
  <p:cSld name="SECTION_TITLE_AND_DESCRIPTION_1_1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1"/>
          <p:cNvSpPr/>
          <p:nvPr/>
        </p:nvSpPr>
        <p:spPr>
          <a:xfrm>
            <a:off x="0" y="6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" name="Google Shape;164;p61"/>
          <p:cNvSpPr txBox="1"/>
          <p:nvPr>
            <p:ph idx="1" type="body"/>
          </p:nvPr>
        </p:nvSpPr>
        <p:spPr>
          <a:xfrm>
            <a:off x="4882900" y="1152150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65" name="Google Shape;165;p61"/>
          <p:cNvSpPr txBox="1"/>
          <p:nvPr>
            <p:ph idx="2" type="body"/>
          </p:nvPr>
        </p:nvSpPr>
        <p:spPr>
          <a:xfrm>
            <a:off x="310900" y="448050"/>
            <a:ext cx="3950100" cy="41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66" name="Google Shape;166;p61"/>
          <p:cNvSpPr txBox="1"/>
          <p:nvPr>
            <p:ph type="title"/>
          </p:nvPr>
        </p:nvSpPr>
        <p:spPr>
          <a:xfrm>
            <a:off x="488290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67" name="Google Shape;167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left, Heading">
  <p:cSld name="SECTION_TITLE_AND_DESCRIPTION_1_1_1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2"/>
          <p:cNvSpPr/>
          <p:nvPr/>
        </p:nvSpPr>
        <p:spPr>
          <a:xfrm>
            <a:off x="0" y="6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62"/>
          <p:cNvSpPr txBox="1"/>
          <p:nvPr>
            <p:ph idx="1" type="body"/>
          </p:nvPr>
        </p:nvSpPr>
        <p:spPr>
          <a:xfrm>
            <a:off x="4882900" y="1152150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72" name="Google Shape;172;p62"/>
          <p:cNvSpPr txBox="1"/>
          <p:nvPr>
            <p:ph idx="2" type="body"/>
          </p:nvPr>
        </p:nvSpPr>
        <p:spPr>
          <a:xfrm>
            <a:off x="310900" y="448050"/>
            <a:ext cx="3950100" cy="41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73" name="Google Shape;173;p62"/>
          <p:cNvSpPr txBox="1"/>
          <p:nvPr>
            <p:ph idx="3" type="subTitle"/>
          </p:nvPr>
        </p:nvSpPr>
        <p:spPr>
          <a:xfrm>
            <a:off x="225450" y="3943400"/>
            <a:ext cx="4045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4" name="Google Shape;174;p62"/>
          <p:cNvSpPr txBox="1"/>
          <p:nvPr>
            <p:ph type="title"/>
          </p:nvPr>
        </p:nvSpPr>
        <p:spPr>
          <a:xfrm>
            <a:off x="208450" y="34184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pic>
        <p:nvPicPr>
          <p:cNvPr id="175" name="Google Shape;175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8" name="Google Shape;178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o">
  <p:cSld name="SECTION_HEADER_3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4"/>
          <p:cNvSpPr txBox="1"/>
          <p:nvPr>
            <p:ph type="title"/>
          </p:nvPr>
        </p:nvSpPr>
        <p:spPr>
          <a:xfrm>
            <a:off x="4291275" y="1465050"/>
            <a:ext cx="4541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81" name="Google Shape;181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64"/>
          <p:cNvSpPr/>
          <p:nvPr/>
        </p:nvSpPr>
        <p:spPr>
          <a:xfrm>
            <a:off x="621625" y="972600"/>
            <a:ext cx="3188400" cy="3198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64"/>
          <p:cNvSpPr/>
          <p:nvPr/>
        </p:nvSpPr>
        <p:spPr>
          <a:xfrm>
            <a:off x="697825" y="1048800"/>
            <a:ext cx="3036000" cy="3045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64"/>
          <p:cNvSpPr txBox="1"/>
          <p:nvPr>
            <p:ph idx="1" type="subTitle"/>
          </p:nvPr>
        </p:nvSpPr>
        <p:spPr>
          <a:xfrm>
            <a:off x="4291275" y="2518600"/>
            <a:ext cx="3569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5" name="Google Shape;185;p64"/>
          <p:cNvSpPr txBox="1"/>
          <p:nvPr>
            <p:ph idx="2" type="body"/>
          </p:nvPr>
        </p:nvSpPr>
        <p:spPr>
          <a:xfrm>
            <a:off x="4431600" y="2971550"/>
            <a:ext cx="4000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3175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175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175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175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4">
  <p:cSld name="SECTION_TITLE_AND_DESCRIPTION_4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5"/>
          <p:cNvSpPr/>
          <p:nvPr/>
        </p:nvSpPr>
        <p:spPr>
          <a:xfrm>
            <a:off x="5867800" y="-125"/>
            <a:ext cx="32763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8" name="Google Shape;188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" name="Google Shape;189;p65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90" name="Google Shape;190;p65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1" name="Google Shape;191;p65"/>
          <p:cNvSpPr txBox="1"/>
          <p:nvPr/>
        </p:nvSpPr>
        <p:spPr>
          <a:xfrm>
            <a:off x="6813725" y="3123925"/>
            <a:ext cx="20985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Quick Check</a:t>
            </a:r>
            <a:endParaRPr b="1" i="0" sz="4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SECTION_TITLE_AND_DESCRIPTION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9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39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pic>
        <p:nvPicPr>
          <p:cNvPr id="28" name="Google Shape;28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9"/>
          <p:cNvSpPr txBox="1"/>
          <p:nvPr>
            <p:ph type="title"/>
          </p:nvPr>
        </p:nvSpPr>
        <p:spPr>
          <a:xfrm>
            <a:off x="342300" y="1630875"/>
            <a:ext cx="38874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" name="Google Shape;30;p39"/>
          <p:cNvSpPr txBox="1"/>
          <p:nvPr>
            <p:ph idx="2" type="subTitle"/>
          </p:nvPr>
        </p:nvSpPr>
        <p:spPr>
          <a:xfrm>
            <a:off x="380250" y="2943375"/>
            <a:ext cx="3811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" name="Google Shape;31;p39"/>
          <p:cNvSpPr/>
          <p:nvPr/>
        </p:nvSpPr>
        <p:spPr>
          <a:xfrm>
            <a:off x="457200" y="2873175"/>
            <a:ext cx="1126500" cy="7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on right 2">
  <p:cSld name="SECTION_TITLE_AND_DESCRIPTION_1_5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66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96" name="Google Shape;196;p66"/>
          <p:cNvSpPr txBox="1"/>
          <p:nvPr>
            <p:ph idx="2" type="body"/>
          </p:nvPr>
        </p:nvSpPr>
        <p:spPr>
          <a:xfrm>
            <a:off x="4882900" y="448050"/>
            <a:ext cx="3950100" cy="41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97" name="Google Shape;197;p66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HEADER_4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200" name="Google Shape;200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lude">
  <p:cSld name="SECTION_TITLE_AND_DESCRIPTION_1_3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8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" name="Google Shape;204;p68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pic>
        <p:nvPicPr>
          <p:cNvPr id="205" name="Google Shape;205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68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07" name="Google Shape;207;p68"/>
          <p:cNvCxnSpPr/>
          <p:nvPr/>
        </p:nvCxnSpPr>
        <p:spPr>
          <a:xfrm>
            <a:off x="266975" y="4049175"/>
            <a:ext cx="40380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8" name="Google Shape;208;p68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on right 1">
  <p:cSld name="SECTION_TITLE_AND_DESCRIPTION_1_4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" name="Google Shape;212;p69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213" name="Google Shape;213;p69"/>
          <p:cNvSpPr txBox="1"/>
          <p:nvPr>
            <p:ph idx="2" type="body"/>
          </p:nvPr>
        </p:nvSpPr>
        <p:spPr>
          <a:xfrm>
            <a:off x="4882900" y="448050"/>
            <a:ext cx="3950100" cy="41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214" name="Google Shape;214;p69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6">
  <p:cSld name="SECTION_TITLE_AND_DESCRIPTION_6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70"/>
          <p:cNvSpPr/>
          <p:nvPr/>
        </p:nvSpPr>
        <p:spPr>
          <a:xfrm>
            <a:off x="5867800" y="-125"/>
            <a:ext cx="32763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7" name="Google Shape;217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" name="Google Shape;218;p70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219" name="Google Shape;219;p70"/>
          <p:cNvSpPr txBox="1"/>
          <p:nvPr>
            <p:ph idx="2" type="body"/>
          </p:nvPr>
        </p:nvSpPr>
        <p:spPr>
          <a:xfrm>
            <a:off x="6169350" y="448050"/>
            <a:ext cx="2770800" cy="41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220" name="Google Shape;220;p70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Narrow">
  <p:cSld name="SECTION_TITLE_AND_DESCRIPTION_2_1_1_3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1"/>
          <p:cNvSpPr/>
          <p:nvPr/>
        </p:nvSpPr>
        <p:spPr>
          <a:xfrm>
            <a:off x="0" y="-125"/>
            <a:ext cx="14322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71"/>
          <p:cNvSpPr txBox="1"/>
          <p:nvPr>
            <p:ph idx="1" type="body"/>
          </p:nvPr>
        </p:nvSpPr>
        <p:spPr>
          <a:xfrm>
            <a:off x="1539175" y="554600"/>
            <a:ext cx="74307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pic>
        <p:nvPicPr>
          <p:cNvPr id="224" name="Google Shape;224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71"/>
          <p:cNvSpPr txBox="1"/>
          <p:nvPr/>
        </p:nvSpPr>
        <p:spPr>
          <a:xfrm>
            <a:off x="122693" y="3420075"/>
            <a:ext cx="1034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b="1" i="0" sz="25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71"/>
          <p:cNvSpPr txBox="1"/>
          <p:nvPr>
            <p:ph type="title"/>
          </p:nvPr>
        </p:nvSpPr>
        <p:spPr>
          <a:xfrm>
            <a:off x="1619425" y="140375"/>
            <a:ext cx="387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7">
  <p:cSld name="SECTION_HEADER_7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7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None/>
              <a:defRPr sz="3600">
                <a:solidFill>
                  <a:srgbClr val="6FA8D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230" name="Google Shape;230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Narrow 1">
  <p:cSld name="SECTION_TITLE_AND_DESCRIPTION_2_1_1_3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73"/>
          <p:cNvSpPr/>
          <p:nvPr/>
        </p:nvSpPr>
        <p:spPr>
          <a:xfrm>
            <a:off x="0" y="-125"/>
            <a:ext cx="14322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73"/>
          <p:cNvSpPr txBox="1"/>
          <p:nvPr>
            <p:ph idx="1" type="body"/>
          </p:nvPr>
        </p:nvSpPr>
        <p:spPr>
          <a:xfrm>
            <a:off x="1539175" y="402200"/>
            <a:ext cx="74307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34" name="Google Shape;234;p73"/>
          <p:cNvSpPr txBox="1"/>
          <p:nvPr>
            <p:ph type="title"/>
          </p:nvPr>
        </p:nvSpPr>
        <p:spPr>
          <a:xfrm>
            <a:off x="1460125" y="2125"/>
            <a:ext cx="7588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235" name="Google Shape;235;p73"/>
          <p:cNvCxnSpPr/>
          <p:nvPr/>
        </p:nvCxnSpPr>
        <p:spPr>
          <a:xfrm>
            <a:off x="1539175" y="402075"/>
            <a:ext cx="74802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36" name="Google Shape;236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" name="Google Shape;238;p73"/>
          <p:cNvSpPr txBox="1"/>
          <p:nvPr/>
        </p:nvSpPr>
        <p:spPr>
          <a:xfrm>
            <a:off x="122693" y="3420075"/>
            <a:ext cx="1034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b="1" i="0" sz="25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Narrow 2">
  <p:cSld name="SECTION_TITLE_AND_DESCRIPTION_2_1_1_4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74"/>
          <p:cNvSpPr/>
          <p:nvPr/>
        </p:nvSpPr>
        <p:spPr>
          <a:xfrm>
            <a:off x="0" y="-125"/>
            <a:ext cx="18471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74"/>
          <p:cNvSpPr txBox="1"/>
          <p:nvPr>
            <p:ph idx="1" type="body"/>
          </p:nvPr>
        </p:nvSpPr>
        <p:spPr>
          <a:xfrm>
            <a:off x="1968175" y="402200"/>
            <a:ext cx="70014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42" name="Google Shape;242;p74"/>
          <p:cNvSpPr txBox="1"/>
          <p:nvPr>
            <p:ph type="title"/>
          </p:nvPr>
        </p:nvSpPr>
        <p:spPr>
          <a:xfrm>
            <a:off x="1847100" y="0"/>
            <a:ext cx="7173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243" name="Google Shape;243;p74"/>
          <p:cNvCxnSpPr/>
          <p:nvPr/>
        </p:nvCxnSpPr>
        <p:spPr>
          <a:xfrm>
            <a:off x="1968175" y="402225"/>
            <a:ext cx="70512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44" name="Google Shape;244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74"/>
          <p:cNvSpPr txBox="1"/>
          <p:nvPr/>
        </p:nvSpPr>
        <p:spPr>
          <a:xfrm>
            <a:off x="208440" y="3420075"/>
            <a:ext cx="4121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b="1" i="0" sz="25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Narrow 3">
  <p:cSld name="SECTION_TITLE_AND_DESCRIPTION_2_1_1_3_2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5"/>
          <p:cNvSpPr/>
          <p:nvPr/>
        </p:nvSpPr>
        <p:spPr>
          <a:xfrm>
            <a:off x="0" y="-125"/>
            <a:ext cx="14322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75"/>
          <p:cNvSpPr txBox="1"/>
          <p:nvPr>
            <p:ph idx="1" type="body"/>
          </p:nvPr>
        </p:nvSpPr>
        <p:spPr>
          <a:xfrm>
            <a:off x="1539175" y="402200"/>
            <a:ext cx="74307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50" name="Google Shape;250;p75"/>
          <p:cNvSpPr txBox="1"/>
          <p:nvPr>
            <p:ph type="title"/>
          </p:nvPr>
        </p:nvSpPr>
        <p:spPr>
          <a:xfrm>
            <a:off x="1460125" y="2125"/>
            <a:ext cx="7588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251" name="Google Shape;251;p75"/>
          <p:cNvCxnSpPr/>
          <p:nvPr/>
        </p:nvCxnSpPr>
        <p:spPr>
          <a:xfrm>
            <a:off x="1539175" y="402075"/>
            <a:ext cx="74802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2" name="Google Shape;252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4" name="Google Shape;254;p75"/>
          <p:cNvSpPr txBox="1"/>
          <p:nvPr/>
        </p:nvSpPr>
        <p:spPr>
          <a:xfrm>
            <a:off x="122693" y="3420075"/>
            <a:ext cx="1034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b="1" i="0" sz="25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Intro">
  <p:cSld name="BLANK_1">
    <p:bg>
      <p:bgPr>
        <a:solidFill>
          <a:schemeClr val="accent3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40"/>
          <p:cNvSpPr txBox="1"/>
          <p:nvPr>
            <p:ph type="ctrTitle"/>
          </p:nvPr>
        </p:nvSpPr>
        <p:spPr>
          <a:xfrm>
            <a:off x="662100" y="2051100"/>
            <a:ext cx="78198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8">
  <p:cSld name="SECTION_TITLE_AND_DESCRIPTION_8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76"/>
          <p:cNvSpPr/>
          <p:nvPr/>
        </p:nvSpPr>
        <p:spPr>
          <a:xfrm>
            <a:off x="5867800" y="-125"/>
            <a:ext cx="32763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" name="Google Shape;258;p76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259" name="Google Shape;259;p76"/>
          <p:cNvSpPr txBox="1"/>
          <p:nvPr>
            <p:ph idx="2" type="body"/>
          </p:nvPr>
        </p:nvSpPr>
        <p:spPr>
          <a:xfrm>
            <a:off x="6169350" y="448050"/>
            <a:ext cx="2770800" cy="41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260" name="Google Shape;260;p76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10">
  <p:cSld name="SECTION_TITLE_AND_DESCRIPTION_10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77"/>
          <p:cNvSpPr/>
          <p:nvPr/>
        </p:nvSpPr>
        <p:spPr>
          <a:xfrm>
            <a:off x="5867800" y="-125"/>
            <a:ext cx="32763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3" name="Google Shape;263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4" name="Google Shape;264;p77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265" name="Google Shape;265;p77"/>
          <p:cNvSpPr txBox="1"/>
          <p:nvPr>
            <p:ph idx="2" type="body"/>
          </p:nvPr>
        </p:nvSpPr>
        <p:spPr>
          <a:xfrm>
            <a:off x="6169350" y="448050"/>
            <a:ext cx="2770800" cy="41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266" name="Google Shape;266;p77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11">
  <p:cSld name="SECTION_TITLE_AND_DESCRIPTION_1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8"/>
          <p:cNvSpPr/>
          <p:nvPr/>
        </p:nvSpPr>
        <p:spPr>
          <a:xfrm>
            <a:off x="5867800" y="-125"/>
            <a:ext cx="32763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9" name="Google Shape;269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78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271" name="Google Shape;271;p78"/>
          <p:cNvSpPr txBox="1"/>
          <p:nvPr>
            <p:ph idx="2" type="body"/>
          </p:nvPr>
        </p:nvSpPr>
        <p:spPr>
          <a:xfrm>
            <a:off x="6169350" y="448050"/>
            <a:ext cx="2770800" cy="41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272" name="Google Shape;272;p78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7">
  <p:cSld name="SECTION_TITLE_AND_DESCRIPTION_7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79"/>
          <p:cNvSpPr/>
          <p:nvPr/>
        </p:nvSpPr>
        <p:spPr>
          <a:xfrm>
            <a:off x="5867800" y="-125"/>
            <a:ext cx="32763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6" name="Google Shape;276;p79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277" name="Google Shape;277;p79"/>
          <p:cNvSpPr txBox="1"/>
          <p:nvPr>
            <p:ph idx="2" type="body"/>
          </p:nvPr>
        </p:nvSpPr>
        <p:spPr>
          <a:xfrm>
            <a:off x="6169350" y="448050"/>
            <a:ext cx="2770800" cy="41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278" name="Google Shape;278;p79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12">
  <p:cSld name="SECTION_TITLE_AND_DESCRIPTION_1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80"/>
          <p:cNvSpPr/>
          <p:nvPr/>
        </p:nvSpPr>
        <p:spPr>
          <a:xfrm>
            <a:off x="5867800" y="-125"/>
            <a:ext cx="32763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2" name="Google Shape;282;p80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283" name="Google Shape;283;p80"/>
          <p:cNvSpPr txBox="1"/>
          <p:nvPr>
            <p:ph idx="2" type="body"/>
          </p:nvPr>
        </p:nvSpPr>
        <p:spPr>
          <a:xfrm>
            <a:off x="6169350" y="448050"/>
            <a:ext cx="2770800" cy="41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284" name="Google Shape;284;p80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on right 5">
  <p:cSld name="SECTION_TITLE_AND_DESCRIPTION_1_8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8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8" name="Google Shape;288;p81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289" name="Google Shape;289;p81"/>
          <p:cNvSpPr txBox="1"/>
          <p:nvPr>
            <p:ph idx="2" type="body"/>
          </p:nvPr>
        </p:nvSpPr>
        <p:spPr>
          <a:xfrm>
            <a:off x="4882900" y="448050"/>
            <a:ext cx="3950100" cy="41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290" name="Google Shape;290;p81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9">
  <p:cSld name="SECTION_TITLE_AND_DESCRIPTION_9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82"/>
          <p:cNvSpPr/>
          <p:nvPr/>
        </p:nvSpPr>
        <p:spPr>
          <a:xfrm>
            <a:off x="5867800" y="-125"/>
            <a:ext cx="32763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3" name="Google Shape;293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4" name="Google Shape;294;p82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295" name="Google Shape;295;p82"/>
          <p:cNvSpPr txBox="1"/>
          <p:nvPr>
            <p:ph idx="2" type="body"/>
          </p:nvPr>
        </p:nvSpPr>
        <p:spPr>
          <a:xfrm>
            <a:off x="6169350" y="448050"/>
            <a:ext cx="2770800" cy="41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296" name="Google Shape;296;p82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on right">
  <p:cSld name="SECTION_TITLE_AND_DESCRIPTION_1_9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8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0" name="Google Shape;300;p83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301" name="Google Shape;301;p83"/>
          <p:cNvSpPr txBox="1"/>
          <p:nvPr>
            <p:ph idx="2" type="body"/>
          </p:nvPr>
        </p:nvSpPr>
        <p:spPr>
          <a:xfrm>
            <a:off x="4882900" y="448050"/>
            <a:ext cx="3950100" cy="41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302" name="Google Shape;302;p83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8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8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None/>
              <a:defRPr sz="3600">
                <a:solidFill>
                  <a:srgbClr val="6FA8D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305" name="Google Shape;305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13">
  <p:cSld name="SECTION_TITLE_AND_DESCRIPTION_13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85"/>
          <p:cNvSpPr/>
          <p:nvPr/>
        </p:nvSpPr>
        <p:spPr>
          <a:xfrm>
            <a:off x="5867800" y="-125"/>
            <a:ext cx="32763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8" name="Google Shape;308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" name="Google Shape;309;p85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310" name="Google Shape;310;p85"/>
          <p:cNvSpPr txBox="1"/>
          <p:nvPr>
            <p:ph idx="2" type="body"/>
          </p:nvPr>
        </p:nvSpPr>
        <p:spPr>
          <a:xfrm>
            <a:off x="6169350" y="448050"/>
            <a:ext cx="2770800" cy="41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311" name="Google Shape;311;p85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41"/>
          <p:cNvSpPr txBox="1"/>
          <p:nvPr>
            <p:ph type="title"/>
          </p:nvPr>
        </p:nvSpPr>
        <p:spPr>
          <a:xfrm>
            <a:off x="95425" y="4382350"/>
            <a:ext cx="842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3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" name="Google Shape;42;p43"/>
          <p:cNvSpPr txBox="1"/>
          <p:nvPr>
            <p:ph idx="1" type="body"/>
          </p:nvPr>
        </p:nvSpPr>
        <p:spPr>
          <a:xfrm>
            <a:off x="376500" y="869425"/>
            <a:ext cx="839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43" name="Google Shape;43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slide right">
  <p:cSld name="SECTION_TITLE_AND_DESCRIPTION_2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4"/>
          <p:cNvSpPr txBox="1"/>
          <p:nvPr>
            <p:ph idx="1" type="subTitle"/>
          </p:nvPr>
        </p:nvSpPr>
        <p:spPr>
          <a:xfrm>
            <a:off x="4911800" y="4198225"/>
            <a:ext cx="4045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" name="Google Shape;47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44"/>
          <p:cNvSpPr txBox="1"/>
          <p:nvPr>
            <p:ph idx="2" type="body"/>
          </p:nvPr>
        </p:nvSpPr>
        <p:spPr>
          <a:xfrm>
            <a:off x="119505" y="771925"/>
            <a:ext cx="4302300" cy="38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49" name="Google Shape;49;p44"/>
          <p:cNvSpPr txBox="1"/>
          <p:nvPr>
            <p:ph type="title"/>
          </p:nvPr>
        </p:nvSpPr>
        <p:spPr>
          <a:xfrm>
            <a:off x="119505" y="140275"/>
            <a:ext cx="430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" name="Google Shape;50;p44"/>
          <p:cNvSpPr/>
          <p:nvPr/>
        </p:nvSpPr>
        <p:spPr>
          <a:xfrm>
            <a:off x="250680" y="619324"/>
            <a:ext cx="1126500" cy="47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Google Shape;51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3951" y="115501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44"/>
          <p:cNvSpPr txBox="1"/>
          <p:nvPr>
            <p:ph idx="3" type="title"/>
          </p:nvPr>
        </p:nvSpPr>
        <p:spPr>
          <a:xfrm>
            <a:off x="5306775" y="3650600"/>
            <a:ext cx="36501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oint">
  <p:cSld name="BLANK_1_1">
    <p:bg>
      <p:bgPr>
        <a:solidFill>
          <a:schemeClr val="accen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45"/>
          <p:cNvSpPr txBox="1"/>
          <p:nvPr>
            <p:ph type="ctrTitle"/>
          </p:nvPr>
        </p:nvSpPr>
        <p:spPr>
          <a:xfrm>
            <a:off x="662100" y="2051100"/>
            <a:ext cx="78198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8.xml"/><Relationship Id="rId42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39.xml"/><Relationship Id="rId44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1.xml"/><Relationship Id="rId46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3.xml"/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48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5.xml"/><Relationship Id="rId49" Type="http://schemas.openxmlformats.org/officeDocument/2006/relationships/slideLayout" Target="../slideLayouts/slideLayout4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31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28.xml"/><Relationship Id="rId33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4.xml"/><Relationship Id="rId39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1.xml"/><Relationship Id="rId26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5.xml"/><Relationship Id="rId29" Type="http://schemas.openxmlformats.org/officeDocument/2006/relationships/slideLayout" Target="../slideLayouts/slideLayout27.xml"/><Relationship Id="rId51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48.xml"/><Relationship Id="rId52" Type="http://schemas.openxmlformats.org/officeDocument/2006/relationships/theme" Target="../theme/theme2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6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None/>
              <a:defRPr b="1" i="0" sz="2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36"/>
          <p:cNvSpPr txBox="1"/>
          <p:nvPr>
            <p:ph idx="1" type="body"/>
          </p:nvPr>
        </p:nvSpPr>
        <p:spPr>
          <a:xfrm>
            <a:off x="311700" y="5727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b="0"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b="0"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b="0"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b="0"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b="0"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b="0"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b="0"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b="0"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b="0"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8" name="Google Shape;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3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3951" y="115501"/>
            <a:ext cx="457201" cy="45720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  <p:sldLayoutId id="2147483693" r:id="rId47"/>
    <p:sldLayoutId id="2147483694" r:id="rId48"/>
    <p:sldLayoutId id="2147483695" r:id="rId49"/>
    <p:sldLayoutId id="2147483696" r:id="rId50"/>
    <p:sldLayoutId id="2147483697" r:id="rId5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hyperlink" Target="http://data6.org/su23/syllabus/#acknowledgements-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plotly.com/python/plotly-express/" TargetMode="External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Relationship Id="rId6" Type="http://schemas.openxmlformats.org/officeDocument/2006/relationships/image" Target="../media/image33.png"/><Relationship Id="rId7" Type="http://schemas.openxmlformats.org/officeDocument/2006/relationships/image" Target="../media/image31.png"/><Relationship Id="rId8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Relationship Id="rId4" Type="http://schemas.openxmlformats.org/officeDocument/2006/relationships/hyperlink" Target="https://www.sfchronicle.com/bayarea/article/How-the-Bay-Area-voted-on-key-races-vs-the-rest-15702065.php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png"/><Relationship Id="rId4" Type="http://schemas.openxmlformats.org/officeDocument/2006/relationships/image" Target="../media/image41.png"/><Relationship Id="rId5" Type="http://schemas.openxmlformats.org/officeDocument/2006/relationships/hyperlink" Target="https://mtgis-portal.geo.census.gov/arcgis/apps/MapSeries/index.html?appid=2566121a73de463995ed2b2fd7ff6eb7" TargetMode="External"/><Relationship Id="rId6" Type="http://schemas.openxmlformats.org/officeDocument/2006/relationships/image" Target="../media/image36.png"/><Relationship Id="rId7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lafh.org/lafhblog/2020/2/6/the-color-of-law-book-review" TargetMode="External"/><Relationship Id="rId4" Type="http://schemas.openxmlformats.org/officeDocument/2006/relationships/image" Target="../media/image4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twitter.com/hankgreen/status/1379095579335122945" TargetMode="External"/><Relationship Id="rId4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hyperlink" Target="https://www.kaggle.com/datasets/datafiniti/fast-food-restaurants/versions/1?resource=download" TargetMode="External"/><Relationship Id="rId9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21.png"/><Relationship Id="rId7" Type="http://schemas.openxmlformats.org/officeDocument/2006/relationships/image" Target="../media/image15.png"/><Relationship Id="rId8" Type="http://schemas.openxmlformats.org/officeDocument/2006/relationships/image" Target="../media/image10.png"/><Relationship Id="rId10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"/>
          <p:cNvSpPr txBox="1"/>
          <p:nvPr>
            <p:ph type="ctrTitle"/>
          </p:nvPr>
        </p:nvSpPr>
        <p:spPr>
          <a:xfrm>
            <a:off x="3635400" y="1976265"/>
            <a:ext cx="5196900" cy="79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>
                <a:solidFill>
                  <a:srgbClr val="2F6C9D"/>
                </a:solidFill>
              </a:rPr>
              <a:t>Maps</a:t>
            </a:r>
            <a:endParaRPr>
              <a:solidFill>
                <a:srgbClr val="2F6C9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" name="Google Shape;317;p1"/>
          <p:cNvSpPr txBox="1"/>
          <p:nvPr/>
        </p:nvSpPr>
        <p:spPr>
          <a:xfrm>
            <a:off x="3635550" y="3014125"/>
            <a:ext cx="32433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393E41"/>
                </a:solidFill>
                <a:latin typeface="Roboto Medium"/>
                <a:ea typeface="Roboto Medium"/>
                <a:cs typeface="Roboto Medium"/>
                <a:sym typeface="Roboto Medium"/>
              </a:rPr>
              <a:t>Spark 10, Spring 2024</a:t>
            </a:r>
            <a:endParaRPr b="0" i="0" sz="1400" u="none" cap="none" strike="noStrike">
              <a:solidFill>
                <a:srgbClr val="393E4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8" name="Google Shape;318;p1"/>
          <p:cNvSpPr txBox="1"/>
          <p:nvPr/>
        </p:nvSpPr>
        <p:spPr>
          <a:xfrm>
            <a:off x="3635450" y="1693774"/>
            <a:ext cx="14100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5"/>
                </a:solidFill>
                <a:latin typeface="Roboto Medium"/>
                <a:ea typeface="Roboto Medium"/>
                <a:cs typeface="Roboto Medium"/>
                <a:sym typeface="Roboto Medium"/>
              </a:rPr>
              <a:t>LECTURE </a:t>
            </a:r>
            <a:r>
              <a:rPr lang="en">
                <a:solidFill>
                  <a:schemeClr val="accent5"/>
                </a:solidFill>
                <a:latin typeface="Roboto Medium"/>
                <a:ea typeface="Roboto Medium"/>
                <a:cs typeface="Roboto Medium"/>
                <a:sym typeface="Roboto Medium"/>
              </a:rPr>
              <a:t>19</a:t>
            </a:r>
            <a:endParaRPr b="0" i="0" sz="1400" u="none" cap="none" strike="noStrike">
              <a:solidFill>
                <a:schemeClr val="accent5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9" name="Google Shape;319;p1"/>
          <p:cNvSpPr txBox="1"/>
          <p:nvPr/>
        </p:nvSpPr>
        <p:spPr>
          <a:xfrm>
            <a:off x="3635550" y="2691175"/>
            <a:ext cx="53856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Adding another tool to our visualization toolkit.</a:t>
            </a:r>
            <a:endParaRPr b="0" i="0" sz="1800" u="none" cap="none" strike="noStrike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93E4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20" name="Google Shape;320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1" name="Google Shape;32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600" y="1209200"/>
            <a:ext cx="2725100" cy="272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"/>
          <p:cNvSpPr txBox="1"/>
          <p:nvPr/>
        </p:nvSpPr>
        <p:spPr>
          <a:xfrm>
            <a:off x="1516350" y="4563625"/>
            <a:ext cx="6111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393E41"/>
                </a:solidFill>
                <a:latin typeface="Roboto Light"/>
                <a:ea typeface="Roboto Light"/>
                <a:cs typeface="Roboto Light"/>
                <a:sym typeface="Roboto Light"/>
              </a:rPr>
              <a:t>Developed by students and faculty at UC Berkeley and Tuskegee University</a:t>
            </a:r>
            <a:endParaRPr b="0" i="0" sz="1000" u="none" cap="none" strike="noStrike">
              <a:solidFill>
                <a:srgbClr val="393E4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sng" cap="none" strike="noStrike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4"/>
              </a:rPr>
              <a:t>data6.org/su23/syllabus/#acknowledgements-</a:t>
            </a:r>
            <a:endParaRPr b="0" i="0" sz="1000" u="none" cap="none" strike="noStrike">
              <a:solidFill>
                <a:srgbClr val="393E4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6" name="Google Shape;396;p8"/>
          <p:cNvSpPr txBox="1"/>
          <p:nvPr>
            <p:ph type="ctrTitle"/>
          </p:nvPr>
        </p:nvSpPr>
        <p:spPr>
          <a:xfrm>
            <a:off x="662100" y="2051100"/>
            <a:ext cx="7819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Quick Review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97" name="Google Shape;397;p8"/>
          <p:cNvSpPr txBox="1"/>
          <p:nvPr/>
        </p:nvSpPr>
        <p:spPr>
          <a:xfrm>
            <a:off x="345475" y="167075"/>
            <a:ext cx="3267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1. Motivation</a:t>
            </a:r>
            <a:endParaRPr b="0" i="0" sz="1200" u="none" cap="none" strike="noStrike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2. Scatter Plot Maps</a:t>
            </a:r>
            <a:endParaRPr b="1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3. Choropleth Maps</a:t>
            </a:r>
            <a:endParaRPr b="0" i="0" sz="12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98" name="Google Shape;398;p8"/>
          <p:cNvSpPr txBox="1"/>
          <p:nvPr/>
        </p:nvSpPr>
        <p:spPr>
          <a:xfrm>
            <a:off x="115294" y="368173"/>
            <a:ext cx="27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➤</a:t>
            </a:r>
            <a:endParaRPr b="0" i="0" sz="10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9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Scatter Plots</a:t>
            </a:r>
            <a:endParaRPr/>
          </a:p>
        </p:txBody>
      </p:sp>
      <p:sp>
        <p:nvSpPr>
          <p:cNvPr id="404" name="Google Shape;40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5" name="Google Shape;405;p9"/>
          <p:cNvSpPr txBox="1"/>
          <p:nvPr/>
        </p:nvSpPr>
        <p:spPr>
          <a:xfrm>
            <a:off x="173050" y="814275"/>
            <a:ext cx="5788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393E41"/>
                </a:solidFill>
                <a:latin typeface="Roboto Light"/>
                <a:ea typeface="Roboto Light"/>
                <a:cs typeface="Roboto Light"/>
                <a:sym typeface="Roboto Light"/>
              </a:rPr>
              <a:t>The method</a:t>
            </a:r>
            <a:endParaRPr b="0" i="0" sz="1600" u="none" cap="none" strike="noStrike">
              <a:solidFill>
                <a:srgbClr val="393E4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60606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</a:t>
            </a:r>
            <a:r>
              <a:rPr b="1" i="0" lang="en" sz="1600" u="none" cap="none" strike="noStrike">
                <a:solidFill>
                  <a:srgbClr val="9929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b="1" i="0" lang="en" sz="1600" u="none" cap="none" strike="noStrike">
                <a:solidFill>
                  <a:srgbClr val="60606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scatter</a:t>
            </a:r>
            <a:r>
              <a:rPr b="1" i="0" lang="en" sz="1600" u="none" cap="none" strike="noStrike">
                <a:solidFill>
                  <a:srgbClr val="9929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1" i="0" lang="en" sz="1600" u="none" cap="none" strike="noStrike">
                <a:solidFill>
                  <a:srgbClr val="60606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column_for_x</a:t>
            </a:r>
            <a:r>
              <a:rPr b="1" i="0" lang="en" sz="1600" u="none" cap="none" strike="noStrike">
                <a:solidFill>
                  <a:srgbClr val="9929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r>
              <a:rPr b="1" i="0" lang="en" sz="1600" u="none" cap="none" strike="noStrike">
                <a:solidFill>
                  <a:srgbClr val="60606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column_for_y</a:t>
            </a:r>
            <a:r>
              <a:rPr b="1" i="0" lang="en" sz="1600" u="none" cap="none" strike="noStrike">
                <a:solidFill>
                  <a:srgbClr val="9929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b="1" i="0" sz="1600" u="none" cap="none" strike="noStrike">
              <a:solidFill>
                <a:srgbClr val="393E4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393E41"/>
                </a:solidFill>
                <a:latin typeface="Roboto Light"/>
                <a:ea typeface="Roboto Light"/>
                <a:cs typeface="Roboto Light"/>
                <a:sym typeface="Roboto Light"/>
              </a:rPr>
              <a:t>creates a </a:t>
            </a:r>
            <a:r>
              <a:rPr b="1" i="0" lang="en" sz="16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scatter plot</a:t>
            </a:r>
            <a:r>
              <a:rPr b="0" i="0" lang="en" sz="1600" u="none" cap="none" strike="noStrike">
                <a:solidFill>
                  <a:srgbClr val="393E41"/>
                </a:solidFill>
                <a:latin typeface="Roboto Light"/>
                <a:ea typeface="Roboto Light"/>
                <a:cs typeface="Roboto Light"/>
                <a:sym typeface="Roboto Light"/>
              </a:rPr>
              <a:t> using the specified columns. Both columns must contain </a:t>
            </a:r>
            <a:r>
              <a:rPr b="1" i="0" lang="en" sz="1600" u="none" cap="none" strike="noStrike">
                <a:solidFill>
                  <a:srgbClr val="90CD7A"/>
                </a:solidFill>
                <a:latin typeface="Roboto"/>
                <a:ea typeface="Roboto"/>
                <a:cs typeface="Roboto"/>
                <a:sym typeface="Roboto"/>
              </a:rPr>
              <a:t>numerical values</a:t>
            </a:r>
            <a:r>
              <a:rPr b="0" i="0" lang="en" sz="1600" u="none" cap="none" strike="noStrike">
                <a:solidFill>
                  <a:srgbClr val="393E41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b="0" i="0" sz="1600" u="none" cap="none" strike="noStrike">
              <a:solidFill>
                <a:srgbClr val="393E4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393E41"/>
                </a:solidFill>
                <a:latin typeface="Roboto Light"/>
                <a:ea typeface="Roboto Light"/>
                <a:cs typeface="Roboto Light"/>
                <a:sym typeface="Roboto Light"/>
              </a:rPr>
              <a:t>Optional arguments, in addition to color </a:t>
            </a:r>
            <a:r>
              <a:rPr b="1" i="0" lang="en" sz="1600" u="none" cap="none" strike="noStrike">
                <a:solidFill>
                  <a:srgbClr val="393E4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column_for_x</a:t>
            </a:r>
            <a:r>
              <a:rPr b="0" i="0" lang="en" sz="1600" u="none" cap="none" strike="noStrike">
                <a:solidFill>
                  <a:srgbClr val="393E41"/>
                </a:solidFill>
                <a:latin typeface="Roboto Light"/>
                <a:ea typeface="Roboto Light"/>
                <a:cs typeface="Roboto Light"/>
                <a:sym typeface="Roboto Light"/>
              </a:rPr>
              <a:t>, </a:t>
            </a:r>
            <a:r>
              <a:rPr b="1" i="0" lang="en" sz="1600" u="none" cap="none" strike="noStrike">
                <a:solidFill>
                  <a:srgbClr val="60606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column_for_y</a:t>
            </a:r>
            <a:r>
              <a:rPr b="0" i="0" lang="en" sz="1600" u="none" cap="none" strike="noStrike">
                <a:solidFill>
                  <a:srgbClr val="393E41"/>
                </a:solidFill>
                <a:latin typeface="Roboto Light"/>
                <a:ea typeface="Roboto Light"/>
                <a:cs typeface="Roboto Light"/>
                <a:sym typeface="Roboto Light"/>
              </a:rPr>
              <a:t>:</a:t>
            </a:r>
            <a:endParaRPr b="0" i="0" sz="1600" u="none" cap="none" strike="noStrike">
              <a:solidFill>
                <a:srgbClr val="393E4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393E41"/>
              </a:buClr>
              <a:buSzPts val="1600"/>
              <a:buFont typeface="Roboto Light"/>
              <a:buChar char="●"/>
            </a:pPr>
            <a:r>
              <a:rPr b="1" i="0" lang="en" sz="1600" u="none" cap="none" strike="noStrike">
                <a:solidFill>
                  <a:srgbClr val="60606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group</a:t>
            </a:r>
            <a:r>
              <a:rPr b="0" i="0" lang="en" sz="1600" u="none" cap="none" strike="noStrike">
                <a:solidFill>
                  <a:srgbClr val="393E41"/>
                </a:solidFill>
                <a:latin typeface="Roboto Light"/>
                <a:ea typeface="Roboto Light"/>
                <a:cs typeface="Roboto Light"/>
                <a:sym typeface="Roboto Light"/>
              </a:rPr>
              <a:t> (str): points will be colored according to category in this </a:t>
            </a:r>
            <a:r>
              <a:rPr b="1" i="0" lang="en" sz="1600" u="none" cap="none" strike="noStrike">
                <a:solidFill>
                  <a:srgbClr val="F88562"/>
                </a:solidFill>
                <a:latin typeface="Roboto"/>
                <a:ea typeface="Roboto"/>
                <a:cs typeface="Roboto"/>
                <a:sym typeface="Roboto"/>
              </a:rPr>
              <a:t>categorical column</a:t>
            </a:r>
            <a:r>
              <a:rPr b="0" i="0" lang="en" sz="1600" u="none" cap="none" strike="noStrike">
                <a:solidFill>
                  <a:srgbClr val="393E41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b="0" i="0" sz="1600" u="none" cap="none" strike="noStrike">
              <a:solidFill>
                <a:srgbClr val="393E4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93E41"/>
              </a:buClr>
              <a:buSzPts val="1600"/>
              <a:buFont typeface="Roboto Light"/>
              <a:buChar char="●"/>
            </a:pPr>
            <a:r>
              <a:rPr b="1" i="0" lang="en" sz="1600" u="none" cap="none" strike="noStrike">
                <a:solidFill>
                  <a:srgbClr val="60606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labels</a:t>
            </a:r>
            <a:r>
              <a:rPr b="0" i="0" lang="en" sz="1600" u="none" cap="none" strike="noStrike">
                <a:solidFill>
                  <a:srgbClr val="393E41"/>
                </a:solidFill>
                <a:latin typeface="Roboto Light"/>
                <a:ea typeface="Roboto Light"/>
                <a:cs typeface="Roboto Light"/>
                <a:sym typeface="Roboto Light"/>
              </a:rPr>
              <a:t> (str): points will be labeled according to their value in this column.</a:t>
            </a:r>
            <a:endParaRPr b="0" i="0" sz="1600" u="none" cap="none" strike="noStrike">
              <a:solidFill>
                <a:srgbClr val="393E4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406" name="Google Shape;406;p9"/>
          <p:cNvGrpSpPr/>
          <p:nvPr/>
        </p:nvGrpSpPr>
        <p:grpSpPr>
          <a:xfrm>
            <a:off x="5803824" y="915574"/>
            <a:ext cx="3024783" cy="1813799"/>
            <a:chOff x="4024800" y="1497175"/>
            <a:chExt cx="4966802" cy="2679173"/>
          </a:xfrm>
        </p:grpSpPr>
        <p:pic>
          <p:nvPicPr>
            <p:cNvPr id="407" name="Google Shape;407;p9"/>
            <p:cNvPicPr preferRelativeResize="0"/>
            <p:nvPr/>
          </p:nvPicPr>
          <p:blipFill rotWithShape="1">
            <a:blip r:embed="rId3">
              <a:alphaModFix/>
            </a:blip>
            <a:srcRect b="0" l="0" r="0" t="23136"/>
            <a:stretch/>
          </p:blipFill>
          <p:spPr>
            <a:xfrm>
              <a:off x="4024800" y="1865574"/>
              <a:ext cx="4966802" cy="2310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" name="Google Shape;408;p9"/>
            <p:cNvPicPr preferRelativeResize="0"/>
            <p:nvPr/>
          </p:nvPicPr>
          <p:blipFill rotWithShape="1">
            <a:blip r:embed="rId3">
              <a:alphaModFix/>
            </a:blip>
            <a:srcRect b="92102" l="0" r="36948" t="0"/>
            <a:stretch/>
          </p:blipFill>
          <p:spPr>
            <a:xfrm>
              <a:off x="4102325" y="1497175"/>
              <a:ext cx="4859802" cy="3683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9" name="Google Shape;409;p9"/>
          <p:cNvPicPr preferRelativeResize="0"/>
          <p:nvPr/>
        </p:nvPicPr>
        <p:blipFill rotWithShape="1">
          <a:blip r:embed="rId4">
            <a:alphaModFix/>
          </a:blip>
          <a:srcRect b="0" l="0" r="0" t="34649"/>
          <a:stretch/>
        </p:blipFill>
        <p:spPr>
          <a:xfrm>
            <a:off x="6115650" y="2940045"/>
            <a:ext cx="2295149" cy="2116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0"/>
          <p:cNvSpPr txBox="1"/>
          <p:nvPr>
            <p:ph type="title"/>
          </p:nvPr>
        </p:nvSpPr>
        <p:spPr>
          <a:xfrm>
            <a:off x="236625" y="267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.groupby()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15" name="Google Shape;41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6" name="Google Shape;416;p10"/>
          <p:cNvSpPr txBox="1"/>
          <p:nvPr>
            <p:ph idx="1" type="body"/>
          </p:nvPr>
        </p:nvSpPr>
        <p:spPr>
          <a:xfrm>
            <a:off x="376500" y="495650"/>
            <a:ext cx="8391000" cy="19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The term “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group</a:t>
            </a:r>
            <a:r>
              <a:rPr lang="en"/>
              <a:t>” in data science is most commonly associated with </a:t>
            </a:r>
            <a:r>
              <a:rPr b="1" lang="en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data aggregation</a:t>
            </a:r>
            <a:r>
              <a:rPr lang="en"/>
              <a:t> and </a:t>
            </a: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disaggregation</a:t>
            </a:r>
            <a:r>
              <a:rPr lang="en"/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Aggregation</a:t>
            </a:r>
            <a:r>
              <a:rPr lang="en"/>
              <a:t>: A process in which information is gathered and expressed in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collective</a:t>
            </a:r>
            <a:r>
              <a:rPr lang="en"/>
              <a:t> or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summary</a:t>
            </a:r>
            <a:r>
              <a:rPr lang="en"/>
              <a:t> form.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Disaggregation</a:t>
            </a:r>
            <a:r>
              <a:rPr lang="en"/>
              <a:t> (aka </a:t>
            </a: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disentanglement</a:t>
            </a:r>
            <a:r>
              <a:rPr lang="en"/>
              <a:t>): A process of taking aggregated data and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breaking it down</a:t>
            </a:r>
            <a:r>
              <a:rPr lang="en"/>
              <a:t> into smaller information units.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17" name="Google Shape;417;p10"/>
          <p:cNvSpPr/>
          <p:nvPr/>
        </p:nvSpPr>
        <p:spPr>
          <a:xfrm>
            <a:off x="453250" y="3420400"/>
            <a:ext cx="3547200" cy="127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The method </a:t>
            </a:r>
            <a:r>
              <a:rPr b="1" i="0" lang="en" sz="14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</a:t>
            </a:r>
            <a:r>
              <a:rPr b="1" i="0" lang="en" sz="14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b="1" i="0" lang="en" sz="14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groupby</a:t>
            </a:r>
            <a:r>
              <a:rPr b="1" i="0" lang="en" sz="14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1" i="0" lang="en" sz="14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column</a:t>
            </a:r>
            <a:r>
              <a:rPr b="1" i="0" lang="en" sz="14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b="0" i="0" lang="en" sz="14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counts the number of rows for each unique value in </a:t>
            </a:r>
            <a:r>
              <a:rPr b="1" i="0" lang="en" sz="14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column</a:t>
            </a:r>
            <a:r>
              <a:rPr b="0" i="0" lang="en" sz="14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, and returns a two-column table with the results.</a:t>
            </a:r>
            <a:endParaRPr b="0" i="0" sz="14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18" name="Google Shape;418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4775" y="2487800"/>
            <a:ext cx="4156449" cy="317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4" name="Google Shape;424;p11"/>
          <p:cNvSpPr txBox="1"/>
          <p:nvPr>
            <p:ph type="ctrTitle"/>
          </p:nvPr>
        </p:nvSpPr>
        <p:spPr>
          <a:xfrm>
            <a:off x="662100" y="2051100"/>
            <a:ext cx="7819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Scatter Plot Maps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25" name="Google Shape;425;p11"/>
          <p:cNvSpPr txBox="1"/>
          <p:nvPr/>
        </p:nvSpPr>
        <p:spPr>
          <a:xfrm>
            <a:off x="345475" y="167075"/>
            <a:ext cx="3267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1. Motivation</a:t>
            </a:r>
            <a:endParaRPr b="0" i="0" sz="1200" u="none" cap="none" strike="noStrike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2. Scatter Plot Maps</a:t>
            </a:r>
            <a:endParaRPr b="1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3. Choropleth Maps</a:t>
            </a:r>
            <a:endParaRPr b="0" i="0" sz="12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26" name="Google Shape;426;p11"/>
          <p:cNvSpPr txBox="1"/>
          <p:nvPr/>
        </p:nvSpPr>
        <p:spPr>
          <a:xfrm>
            <a:off x="115294" y="355692"/>
            <a:ext cx="27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➤</a:t>
            </a:r>
            <a:endParaRPr b="0" i="0" sz="10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2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Latitude and Longitude</a:t>
            </a:r>
            <a:endParaRPr/>
          </a:p>
        </p:txBody>
      </p:sp>
      <p:sp>
        <p:nvSpPr>
          <p:cNvPr id="432" name="Google Shape;432;p12"/>
          <p:cNvSpPr txBox="1"/>
          <p:nvPr>
            <p:ph idx="1" type="body"/>
          </p:nvPr>
        </p:nvSpPr>
        <p:spPr>
          <a:xfrm>
            <a:off x="311700" y="3494875"/>
            <a:ext cx="85206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Any point on Earth can be described by its latitude and longitude.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Latitude</a:t>
            </a:r>
            <a:r>
              <a:rPr lang="en"/>
              <a:t> can be thought of as the </a:t>
            </a: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“y”</a:t>
            </a:r>
            <a:r>
              <a:rPr lang="en"/>
              <a:t> or “vertical” position.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Longitude</a:t>
            </a:r>
            <a:r>
              <a:rPr lang="en"/>
              <a:t> can be thought of as the </a:t>
            </a:r>
            <a:r>
              <a:rPr b="1"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“x”</a:t>
            </a:r>
            <a:r>
              <a:rPr lang="en"/>
              <a:t> or “horizontal” position.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When describing a location, latitude always comes before longitude.</a:t>
            </a:r>
            <a:endParaRPr/>
          </a:p>
        </p:txBody>
      </p:sp>
      <p:pic>
        <p:nvPicPr>
          <p:cNvPr id="433" name="Google Shape;43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9875" y="1076075"/>
            <a:ext cx="4264225" cy="22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3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What’s Wrong with a Scatter Plot?</a:t>
            </a:r>
            <a:endParaRPr/>
          </a:p>
        </p:txBody>
      </p:sp>
      <p:sp>
        <p:nvSpPr>
          <p:cNvPr id="440" name="Google Shape;44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1" name="Google Shape;44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200" y="932025"/>
            <a:ext cx="8023590" cy="3785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4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Scatter Plot Maps</a:t>
            </a:r>
            <a:endParaRPr/>
          </a:p>
        </p:txBody>
      </p:sp>
      <p:sp>
        <p:nvSpPr>
          <p:cNvPr id="447" name="Google Shape;447;p14"/>
          <p:cNvSpPr txBox="1"/>
          <p:nvPr>
            <p:ph idx="1" type="body"/>
          </p:nvPr>
        </p:nvSpPr>
        <p:spPr>
          <a:xfrm>
            <a:off x="236625" y="841575"/>
            <a:ext cx="4275000" cy="19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When we want to visualize the </a:t>
            </a:r>
            <a:r>
              <a:rPr b="1" lang="en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geographic locations </a:t>
            </a:r>
            <a:r>
              <a:rPr lang="en"/>
              <a:t>of a lot of data points, it's often helpful to start with a </a:t>
            </a: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scatter plot map</a:t>
            </a:r>
            <a:r>
              <a:rPr lang="en"/>
              <a:t>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Scatter plots with geographic maps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Help you visualize geographic locations in relation to cities, states, and countries.</a:t>
            </a:r>
            <a:endParaRPr/>
          </a:p>
        </p:txBody>
      </p:sp>
      <p:sp>
        <p:nvSpPr>
          <p:cNvPr id="448" name="Google Shape;44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9" name="Google Shape;449;p14"/>
          <p:cNvSpPr/>
          <p:nvPr/>
        </p:nvSpPr>
        <p:spPr>
          <a:xfrm>
            <a:off x="5596750" y="364575"/>
            <a:ext cx="2552100" cy="660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Scatters Plot + Map = ❤️</a:t>
            </a:r>
            <a:endParaRPr b="1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0" name="Google Shape;45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2125" y="1971663"/>
            <a:ext cx="3981351" cy="1901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1" name="Google Shape;451;p14"/>
          <p:cNvGrpSpPr/>
          <p:nvPr/>
        </p:nvGrpSpPr>
        <p:grpSpPr>
          <a:xfrm>
            <a:off x="383475" y="3017400"/>
            <a:ext cx="4128151" cy="2049900"/>
            <a:chOff x="383475" y="3017400"/>
            <a:chExt cx="4128151" cy="2049900"/>
          </a:xfrm>
        </p:grpSpPr>
        <p:sp>
          <p:nvSpPr>
            <p:cNvPr id="452" name="Google Shape;452;p14"/>
            <p:cNvSpPr txBox="1"/>
            <p:nvPr/>
          </p:nvSpPr>
          <p:spPr>
            <a:xfrm>
              <a:off x="383475" y="3017400"/>
              <a:ext cx="3981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Use </a:t>
              </a:r>
              <a:r>
                <a:rPr b="1" i="0" lang="en" sz="1400" u="none" cap="none" strike="noStrike">
                  <a:solidFill>
                    <a:srgbClr val="000000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px.scatter_geo(</a:t>
              </a:r>
              <a:r>
                <a:rPr b="1" i="0" lang="en" sz="1400" u="none" cap="none" strike="noStrike">
                  <a:solidFill>
                    <a:schemeClr val="accent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df</a:t>
              </a:r>
              <a:r>
                <a:rPr b="1" i="0" lang="en" sz="1400" u="none" cap="none" strike="noStrike">
                  <a:solidFill>
                    <a:srgbClr val="000000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, </a:t>
              </a:r>
              <a:r>
                <a:rPr b="1" i="0" lang="en" sz="1400" u="none" cap="none" strike="noStrike">
                  <a:solidFill>
                    <a:schemeClr val="accent3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lat</a:t>
              </a:r>
              <a:r>
                <a:rPr b="1" i="0" lang="en" sz="1400" u="none" cap="none" strike="noStrike">
                  <a:solidFill>
                    <a:srgbClr val="000000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, </a:t>
              </a:r>
              <a:r>
                <a:rPr b="1" i="0" lang="en" sz="1400" u="none" cap="none" strike="noStrike">
                  <a:solidFill>
                    <a:schemeClr val="accent5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lon</a:t>
              </a:r>
              <a:r>
                <a:rPr b="1" i="0" lang="en" sz="1400" u="none" cap="none" strike="noStrike">
                  <a:solidFill>
                    <a:srgbClr val="000000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)</a:t>
              </a:r>
              <a:endParaRPr b="1" i="0" sz="14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pic>
          <p:nvPicPr>
            <p:cNvPr id="453" name="Google Shape;453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1650" y="3773084"/>
              <a:ext cx="4039976" cy="1294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4" name="Google Shape;454;p14"/>
            <p:cNvSpPr txBox="1"/>
            <p:nvPr/>
          </p:nvSpPr>
          <p:spPr>
            <a:xfrm>
              <a:off x="1601473" y="3370200"/>
              <a:ext cx="2763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data frame</a:t>
              </a:r>
              <a:r>
                <a:rPr b="1" i="0" lang="en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b="1" i="0" lang="en" sz="1400" u="none" cap="none" strike="noStrike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latitude</a:t>
              </a:r>
              <a:r>
                <a:rPr b="1" i="0" lang="en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b="1" i="0" lang="en" sz="1400" u="none" cap="none" strike="noStrike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longitude</a:t>
              </a:r>
              <a:endParaRPr b="1" i="0" sz="14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5"/>
          <p:cNvSpPr txBox="1"/>
          <p:nvPr>
            <p:ph idx="1" type="subTitle"/>
          </p:nvPr>
        </p:nvSpPr>
        <p:spPr>
          <a:xfrm>
            <a:off x="4911800" y="4198225"/>
            <a:ext cx="4045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60" name="Google Shape;4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1" name="Google Shape;461;p15"/>
          <p:cNvSpPr txBox="1"/>
          <p:nvPr>
            <p:ph idx="2" type="body"/>
          </p:nvPr>
        </p:nvSpPr>
        <p:spPr>
          <a:xfrm>
            <a:off x="167847" y="794400"/>
            <a:ext cx="43023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For our maps we will use a Python library called </a:t>
            </a:r>
            <a:r>
              <a:rPr b="1"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Plotly</a:t>
            </a:r>
            <a:r>
              <a:rPr lang="en"/>
              <a:t> (</a:t>
            </a: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px</a:t>
            </a:r>
            <a:r>
              <a:rPr lang="en"/>
              <a:t> in your notebooks). </a:t>
            </a:r>
            <a:r>
              <a:rPr b="1"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Plotly</a:t>
            </a:r>
            <a:r>
              <a:rPr lang="en"/>
              <a:t> is a commonly used </a:t>
            </a:r>
            <a:r>
              <a:rPr b="1" lang="en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visualization library</a:t>
            </a:r>
            <a:r>
              <a:rPr lang="en"/>
              <a:t> and is really useful for creating maps.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b="1"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Plotly</a:t>
            </a:r>
            <a:r>
              <a:rPr lang="en"/>
              <a:t> can be quite confusing and difficult to understand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The </a:t>
            </a:r>
            <a:r>
              <a:rPr b="1" lang="en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documentation</a:t>
            </a:r>
            <a:r>
              <a:rPr lang="en"/>
              <a:t> is </a:t>
            </a:r>
            <a:r>
              <a:rPr b="1" lang="en" u="sng">
                <a:latin typeface="Roboto"/>
                <a:ea typeface="Roboto"/>
                <a:cs typeface="Roboto"/>
                <a:sym typeface="Roboto"/>
              </a:rPr>
              <a:t>really helpful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We </a:t>
            </a:r>
            <a:r>
              <a:rPr b="1" lang="en" u="sng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do not</a:t>
            </a:r>
            <a:r>
              <a:rPr lang="en"/>
              <a:t> expect you to memorize/remember any </a:t>
            </a:r>
            <a:r>
              <a:rPr b="1"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Plotly</a:t>
            </a:r>
            <a:r>
              <a:rPr lang="en"/>
              <a:t> syntax.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This is purely for fun.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15"/>
          <p:cNvSpPr txBox="1"/>
          <p:nvPr>
            <p:ph type="title"/>
          </p:nvPr>
        </p:nvSpPr>
        <p:spPr>
          <a:xfrm>
            <a:off x="119505" y="140275"/>
            <a:ext cx="430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A Side Note</a:t>
            </a:r>
            <a:endParaRPr/>
          </a:p>
        </p:txBody>
      </p:sp>
      <p:sp>
        <p:nvSpPr>
          <p:cNvPr id="463" name="Google Shape;463;p15"/>
          <p:cNvSpPr txBox="1"/>
          <p:nvPr>
            <p:ph idx="3" type="title"/>
          </p:nvPr>
        </p:nvSpPr>
        <p:spPr>
          <a:xfrm>
            <a:off x="5306775" y="3650600"/>
            <a:ext cx="36501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Plotly</a:t>
            </a:r>
            <a:endParaRPr/>
          </a:p>
        </p:txBody>
      </p:sp>
      <p:pic>
        <p:nvPicPr>
          <p:cNvPr id="464" name="Google Shape;46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21501" y="861850"/>
            <a:ext cx="3225801" cy="241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6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Optional Arguments</a:t>
            </a:r>
            <a:endParaRPr/>
          </a:p>
        </p:txBody>
      </p:sp>
      <p:sp>
        <p:nvSpPr>
          <p:cNvPr id="470" name="Google Shape;470;p16"/>
          <p:cNvSpPr txBox="1"/>
          <p:nvPr>
            <p:ph idx="1" type="body"/>
          </p:nvPr>
        </p:nvSpPr>
        <p:spPr>
          <a:xfrm>
            <a:off x="311700" y="712275"/>
            <a:ext cx="85206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We can </a:t>
            </a:r>
            <a:r>
              <a:rPr b="1" lang="en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customize</a:t>
            </a:r>
            <a:r>
              <a:rPr lang="en"/>
              <a:t> our scatter plot maps by specifying the following arguments:</a:t>
            </a:r>
            <a:endParaRPr/>
          </a:p>
        </p:txBody>
      </p:sp>
      <p:graphicFrame>
        <p:nvGraphicFramePr>
          <p:cNvPr id="471" name="Google Shape;471;p16"/>
          <p:cNvGraphicFramePr/>
          <p:nvPr/>
        </p:nvGraphicFramePr>
        <p:xfrm>
          <a:off x="311700" y="1383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{9359B868-2A9B-47F8-8C60-A9BE3EC4DCBD}</a:tableStyleId>
              </a:tblPr>
              <a:tblGrid>
                <a:gridCol w="1488800"/>
                <a:gridCol w="3096475"/>
                <a:gridCol w="3935325"/>
              </a:tblGrid>
              <a:tr h="407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Argument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Example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Behavior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441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color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color </a:t>
                      </a:r>
                      <a:r>
                        <a:rPr b="1" lang="en" sz="1400" u="none" cap="none" strike="noStrike">
                          <a:solidFill>
                            <a:srgbClr val="BE38F3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=</a:t>
                      </a: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b="1" lang="en" sz="1400" u="none" cap="none" strike="noStrike">
                          <a:solidFill>
                            <a:srgbClr val="B9212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‘name’</a:t>
                      </a:r>
                      <a:endParaRPr b="1" sz="1400" u="none" cap="none" strike="noStrike">
                        <a:solidFill>
                          <a:srgbClr val="B92120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The colors of points on the map are assigned based on their category in the </a:t>
                      </a: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name</a:t>
                      </a: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column of the data frame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locationmode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locationmode </a:t>
                      </a:r>
                      <a:r>
                        <a:rPr b="1" lang="en" sz="1400" u="none" cap="none" strike="noStrike">
                          <a:solidFill>
                            <a:srgbClr val="BE38F3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=</a:t>
                      </a: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b="1" lang="en" sz="1400" u="none" cap="none" strike="noStrike">
                          <a:solidFill>
                            <a:srgbClr val="B9212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‘USA-states’</a:t>
                      </a:r>
                      <a:endParaRPr b="1" sz="1400" u="none" cap="none" strike="noStrike">
                        <a:solidFill>
                          <a:srgbClr val="B92120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Specifies which map to display. We usually set this to </a:t>
                      </a: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‘USA-states’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 to show a state map of the US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scope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scope </a:t>
                      </a:r>
                      <a:r>
                        <a:rPr b="1" lang="en" sz="1400" u="none" cap="none" strike="noStrike">
                          <a:solidFill>
                            <a:srgbClr val="BE38F3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=</a:t>
                      </a: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b="1" lang="en" sz="1400" u="none" cap="none" strike="noStrike">
                          <a:solidFill>
                            <a:srgbClr val="B9212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‘usa’</a:t>
                      </a:r>
                      <a:endParaRPr b="1" sz="1400" u="none" cap="none" strike="noStrike">
                        <a:solidFill>
                          <a:srgbClr val="B92120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Specifies the scope of the map (i.e. what is visible). Setting scope to </a:t>
                      </a: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‘usa’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 zooms the map in just to the US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title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title </a:t>
                      </a:r>
                      <a:r>
                        <a:rPr b="1" lang="en" sz="1400" u="none" cap="none" strike="noStrike">
                          <a:solidFill>
                            <a:srgbClr val="BE38F3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=</a:t>
                      </a: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b="1" lang="en" sz="1400" u="none" cap="none" strike="noStrike">
                          <a:solidFill>
                            <a:srgbClr val="B9212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‘My Map’</a:t>
                      </a:r>
                      <a:endParaRPr b="1" sz="1400" u="none" cap="none" strike="noStrike">
                        <a:solidFill>
                          <a:srgbClr val="B92120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Sets the title of the map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72" name="Google Shape;47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8" name="Google Shape;478;p17"/>
          <p:cNvSpPr txBox="1"/>
          <p:nvPr>
            <p:ph type="ctrTitle"/>
          </p:nvPr>
        </p:nvSpPr>
        <p:spPr>
          <a:xfrm>
            <a:off x="662100" y="2051100"/>
            <a:ext cx="7819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"/>
          <p:cNvSpPr txBox="1"/>
          <p:nvPr>
            <p:ph idx="1" type="subTitle"/>
          </p:nvPr>
        </p:nvSpPr>
        <p:spPr>
          <a:xfrm>
            <a:off x="225450" y="3943400"/>
            <a:ext cx="4045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328" name="Google Shape;328;p2"/>
          <p:cNvSpPr txBox="1"/>
          <p:nvPr>
            <p:ph idx="2" type="body"/>
          </p:nvPr>
        </p:nvSpPr>
        <p:spPr>
          <a:xfrm>
            <a:off x="4667425" y="772025"/>
            <a:ext cx="4302300" cy="38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End of Semester Project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will be posted at the end of the week (04/26/2024)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"/>
              <a:buChar char="•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Due on the day of the final (5/9/24)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Homework 4 </a:t>
            </a:r>
            <a:r>
              <a:rPr lang="en"/>
              <a:t>grades have been released on CatCourses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"/>
          <p:cNvSpPr txBox="1"/>
          <p:nvPr>
            <p:ph type="title"/>
          </p:nvPr>
        </p:nvSpPr>
        <p:spPr>
          <a:xfrm>
            <a:off x="4667425" y="140375"/>
            <a:ext cx="387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Week 13</a:t>
            </a:r>
            <a:endParaRPr/>
          </a:p>
        </p:txBody>
      </p:sp>
      <p:sp>
        <p:nvSpPr>
          <p:cNvPr id="330" name="Google Shape;33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1" name="Google Shape;331;p2"/>
          <p:cNvSpPr txBox="1"/>
          <p:nvPr>
            <p:ph idx="3" type="title"/>
          </p:nvPr>
        </p:nvSpPr>
        <p:spPr>
          <a:xfrm>
            <a:off x="225450" y="3395900"/>
            <a:ext cx="38277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Announcements!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8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Example: All Restaurants</a:t>
            </a:r>
            <a:endParaRPr/>
          </a:p>
        </p:txBody>
      </p:sp>
      <p:pic>
        <p:nvPicPr>
          <p:cNvPr id="484" name="Google Shape;48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3775" y="744800"/>
            <a:ext cx="7016449" cy="4266001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18"/>
          <p:cNvSpPr/>
          <p:nvPr/>
        </p:nvSpPr>
        <p:spPr>
          <a:xfrm>
            <a:off x="5715000" y="344875"/>
            <a:ext cx="2532300" cy="936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Just because we </a:t>
            </a:r>
            <a:r>
              <a:rPr b="0" i="1" lang="en" sz="1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can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 plot all restaurants in our dataset doesn’t mean we </a:t>
            </a:r>
            <a:r>
              <a:rPr b="0" i="1" lang="en" sz="1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should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6" name="Google Shape;48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9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Example: Regional Chains</a:t>
            </a:r>
            <a:endParaRPr/>
          </a:p>
        </p:txBody>
      </p:sp>
      <p:pic>
        <p:nvPicPr>
          <p:cNvPr id="492" name="Google Shape;49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863" y="762225"/>
            <a:ext cx="7636276" cy="36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9388" y="4511017"/>
            <a:ext cx="1400163" cy="45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1612" y="4477968"/>
            <a:ext cx="895053" cy="51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28713" y="4460179"/>
            <a:ext cx="756090" cy="55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50810" y="4460168"/>
            <a:ext cx="621868" cy="51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32362" y="4460167"/>
            <a:ext cx="1362249" cy="51765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4" name="Google Shape;504;p20"/>
          <p:cNvSpPr txBox="1"/>
          <p:nvPr>
            <p:ph type="ctrTitle"/>
          </p:nvPr>
        </p:nvSpPr>
        <p:spPr>
          <a:xfrm>
            <a:off x="662100" y="2051100"/>
            <a:ext cx="7819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Choropleth Maps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05" name="Google Shape;505;p20"/>
          <p:cNvSpPr txBox="1"/>
          <p:nvPr/>
        </p:nvSpPr>
        <p:spPr>
          <a:xfrm>
            <a:off x="345475" y="167075"/>
            <a:ext cx="3267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1. Motivation</a:t>
            </a:r>
            <a:endParaRPr b="0" i="0" sz="1200" u="none" cap="none" strike="noStrike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2. Scatter Plot Maps</a:t>
            </a:r>
            <a:endParaRPr b="0" i="0" sz="12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3. Choropleth Maps</a:t>
            </a:r>
            <a:endParaRPr b="1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6" name="Google Shape;506;p20"/>
          <p:cNvSpPr txBox="1"/>
          <p:nvPr/>
        </p:nvSpPr>
        <p:spPr>
          <a:xfrm>
            <a:off x="115294" y="544878"/>
            <a:ext cx="27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➤</a:t>
            </a:r>
            <a:endParaRPr b="0" i="0" sz="10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1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Choropleth Maps</a:t>
            </a:r>
            <a:endParaRPr/>
          </a:p>
        </p:txBody>
      </p:sp>
      <p:sp>
        <p:nvSpPr>
          <p:cNvPr id="512" name="Google Shape;512;p21"/>
          <p:cNvSpPr txBox="1"/>
          <p:nvPr>
            <p:ph idx="1" type="body"/>
          </p:nvPr>
        </p:nvSpPr>
        <p:spPr>
          <a:xfrm>
            <a:off x="236625" y="841575"/>
            <a:ext cx="4489200" cy="19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Choropleth maps</a:t>
            </a:r>
            <a:r>
              <a:rPr lang="en"/>
              <a:t> are useful for visualizing </a:t>
            </a: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numerical variables</a:t>
            </a:r>
            <a:r>
              <a:rPr lang="en"/>
              <a:t> across different states or countries. In this sense they are analogous to bar charts, since they encode one </a:t>
            </a:r>
            <a:r>
              <a:rPr b="1" lang="en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categorical variable</a:t>
            </a:r>
            <a:r>
              <a:rPr lang="en"/>
              <a:t> (state or country) and one </a:t>
            </a: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numerical variable</a:t>
            </a:r>
            <a:r>
              <a:rPr lang="en"/>
              <a:t>.</a:t>
            </a:r>
            <a:endParaRPr/>
          </a:p>
        </p:txBody>
      </p:sp>
      <p:sp>
        <p:nvSpPr>
          <p:cNvPr id="513" name="Google Shape;51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4" name="Google Shape;514;p21"/>
          <p:cNvSpPr/>
          <p:nvPr/>
        </p:nvSpPr>
        <p:spPr>
          <a:xfrm>
            <a:off x="6060950" y="355275"/>
            <a:ext cx="1830600" cy="660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Aggregation!</a:t>
            </a:r>
            <a:endParaRPr b="1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5" name="Google Shape;51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694892"/>
            <a:ext cx="4489199" cy="21327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6" name="Google Shape;516;p21"/>
          <p:cNvGrpSpPr/>
          <p:nvPr/>
        </p:nvGrpSpPr>
        <p:grpSpPr>
          <a:xfrm>
            <a:off x="190188" y="2788800"/>
            <a:ext cx="4674125" cy="2023201"/>
            <a:chOff x="190188" y="2788800"/>
            <a:chExt cx="4674125" cy="2023201"/>
          </a:xfrm>
        </p:grpSpPr>
        <p:sp>
          <p:nvSpPr>
            <p:cNvPr id="517" name="Google Shape;517;p21"/>
            <p:cNvSpPr txBox="1"/>
            <p:nvPr/>
          </p:nvSpPr>
          <p:spPr>
            <a:xfrm>
              <a:off x="383475" y="2788800"/>
              <a:ext cx="3981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Use </a:t>
              </a:r>
              <a:r>
                <a:rPr b="1" i="0" lang="en" sz="1400" u="none" cap="none" strike="noStrike">
                  <a:solidFill>
                    <a:srgbClr val="000000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px.choropleth(</a:t>
              </a:r>
              <a:r>
                <a:rPr b="1" i="0" lang="en" sz="1400" u="none" cap="none" strike="noStrike">
                  <a:solidFill>
                    <a:schemeClr val="accent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df</a:t>
              </a:r>
              <a:r>
                <a:rPr b="1" i="0" lang="en" sz="1400" u="none" cap="none" strike="noStrike">
                  <a:solidFill>
                    <a:srgbClr val="000000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, </a:t>
              </a:r>
              <a:r>
                <a:rPr b="1" i="0" lang="en" sz="1400" u="none" cap="none" strike="noStrike">
                  <a:solidFill>
                    <a:schemeClr val="accent3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locations</a:t>
              </a:r>
              <a:r>
                <a:rPr b="1" i="0" lang="en" sz="1400" u="none" cap="none" strike="noStrike">
                  <a:solidFill>
                    <a:srgbClr val="000000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)</a:t>
              </a:r>
              <a:endParaRPr b="1" i="0" sz="14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518" name="Google Shape;518;p21"/>
            <p:cNvSpPr txBox="1"/>
            <p:nvPr/>
          </p:nvSpPr>
          <p:spPr>
            <a:xfrm>
              <a:off x="1601473" y="3097675"/>
              <a:ext cx="2763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data frame</a:t>
              </a:r>
              <a:r>
                <a:rPr b="1" i="0" lang="en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b="1" i="0" lang="en" sz="1400" u="none" cap="none" strike="noStrike">
                  <a:solidFill>
                    <a:schemeClr val="accent3"/>
                  </a:solidFill>
                  <a:latin typeface="Roboto"/>
                  <a:ea typeface="Roboto"/>
                  <a:cs typeface="Roboto"/>
                  <a:sym typeface="Roboto"/>
                </a:rPr>
                <a:t>state abbreviations</a:t>
              </a:r>
              <a:endParaRPr b="1" i="0" sz="14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519" name="Google Shape;519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0188" y="3652376"/>
              <a:ext cx="4674125" cy="1159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2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Example: Election Mapping</a:t>
            </a:r>
            <a:endParaRPr/>
          </a:p>
        </p:txBody>
      </p:sp>
      <p:sp>
        <p:nvSpPr>
          <p:cNvPr id="525" name="Google Shape;52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6" name="Google Shape;526;p22"/>
          <p:cNvPicPr preferRelativeResize="0"/>
          <p:nvPr/>
        </p:nvPicPr>
        <p:blipFill rotWithShape="1">
          <a:blip r:embed="rId3">
            <a:alphaModFix/>
          </a:blip>
          <a:srcRect b="0" l="0" r="0" t="3679"/>
          <a:stretch/>
        </p:blipFill>
        <p:spPr>
          <a:xfrm>
            <a:off x="1560300" y="985350"/>
            <a:ext cx="6023400" cy="3867799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22"/>
          <p:cNvSpPr txBox="1"/>
          <p:nvPr/>
        </p:nvSpPr>
        <p:spPr>
          <a:xfrm>
            <a:off x="5381975" y="4659925"/>
            <a:ext cx="325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(SF Chronicle)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3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Example: Census Data</a:t>
            </a:r>
            <a:endParaRPr/>
          </a:p>
        </p:txBody>
      </p:sp>
      <p:sp>
        <p:nvSpPr>
          <p:cNvPr id="533" name="Google Shape;53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4" name="Google Shape;53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363" y="1342538"/>
            <a:ext cx="4263875" cy="23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9650" y="1342538"/>
            <a:ext cx="4289987" cy="2398449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3"/>
          <p:cNvSpPr txBox="1"/>
          <p:nvPr/>
        </p:nvSpPr>
        <p:spPr>
          <a:xfrm>
            <a:off x="710450" y="968275"/>
            <a:ext cx="325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Percent Black or African American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7" name="Google Shape;537;p23"/>
          <p:cNvSpPr txBox="1"/>
          <p:nvPr/>
        </p:nvSpPr>
        <p:spPr>
          <a:xfrm>
            <a:off x="5168788" y="968275"/>
            <a:ext cx="325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Percent Hispanic or Latino 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8" name="Google Shape;538;p23"/>
          <p:cNvSpPr txBox="1"/>
          <p:nvPr/>
        </p:nvSpPr>
        <p:spPr>
          <a:xfrm>
            <a:off x="2871975" y="4663225"/>
            <a:ext cx="325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2020 US Census Demographic Data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9" name="Google Shape;539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59513" y="3822175"/>
            <a:ext cx="1194801" cy="115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89675" y="3827075"/>
            <a:ext cx="1194800" cy="1148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4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Example: Redlining</a:t>
            </a:r>
            <a:endParaRPr/>
          </a:p>
        </p:txBody>
      </p:sp>
      <p:sp>
        <p:nvSpPr>
          <p:cNvPr id="546" name="Google Shape;54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7" name="Google Shape;547;p24"/>
          <p:cNvSpPr txBox="1"/>
          <p:nvPr/>
        </p:nvSpPr>
        <p:spPr>
          <a:xfrm>
            <a:off x="1715325" y="4659925"/>
            <a:ext cx="556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LA “Residential Security Map”</a:t>
            </a: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from </a:t>
            </a:r>
            <a:r>
              <a:rPr b="1" i="1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Color of Law </a:t>
            </a: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(Rothstein) 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48" name="Google Shape;54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56625" y="833500"/>
            <a:ext cx="5282408" cy="378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25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Plotly Choropleth Maps</a:t>
            </a:r>
            <a:endParaRPr/>
          </a:p>
        </p:txBody>
      </p:sp>
      <p:sp>
        <p:nvSpPr>
          <p:cNvPr id="554" name="Google Shape;554;p25"/>
          <p:cNvSpPr txBox="1"/>
          <p:nvPr>
            <p:ph idx="1" type="body"/>
          </p:nvPr>
        </p:nvSpPr>
        <p:spPr>
          <a:xfrm>
            <a:off x="311700" y="712275"/>
            <a:ext cx="85206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We can </a:t>
            </a:r>
            <a:r>
              <a:rPr b="1" lang="en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customize</a:t>
            </a:r>
            <a:r>
              <a:rPr lang="en"/>
              <a:t> our choropleth maps by specifying the following arguments:</a:t>
            </a:r>
            <a:endParaRPr/>
          </a:p>
        </p:txBody>
      </p:sp>
      <p:graphicFrame>
        <p:nvGraphicFramePr>
          <p:cNvPr id="555" name="Google Shape;555;p25"/>
          <p:cNvGraphicFramePr/>
          <p:nvPr/>
        </p:nvGraphicFramePr>
        <p:xfrm>
          <a:off x="311700" y="1292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{9359B868-2A9B-47F8-8C60-A9BE3EC4DCBD}</a:tableStyleId>
              </a:tblPr>
              <a:tblGrid>
                <a:gridCol w="2389375"/>
                <a:gridCol w="2623000"/>
                <a:gridCol w="3508225"/>
              </a:tblGrid>
              <a:tr h="407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Argument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Example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Behavior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441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color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color </a:t>
                      </a:r>
                      <a:r>
                        <a:rPr b="1" lang="en" sz="1200" u="none" cap="none" strike="noStrike">
                          <a:solidFill>
                            <a:srgbClr val="BE38F3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=</a:t>
                      </a:r>
                      <a:r>
                        <a:rPr b="1" lang="en" sz="1200" u="none" cap="none" strike="noStrike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b="1" lang="en" sz="1200" u="none" cap="none" strike="noStrike">
                          <a:solidFill>
                            <a:srgbClr val="B9212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‘name’</a:t>
                      </a:r>
                      <a:endParaRPr b="1" sz="1200" u="none" cap="none" strike="noStrike">
                        <a:solidFill>
                          <a:srgbClr val="B92120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The colors of points on the map are assigned based on their category in the </a:t>
                      </a:r>
                      <a:r>
                        <a:rPr b="1" lang="en" sz="1200" u="none" cap="none" strike="noStrike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name</a:t>
                      </a:r>
                      <a:r>
                        <a:rPr b="1" lang="en" sz="12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" sz="1200" u="none" cap="none" strike="noStrike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column of the data frame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1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color_discrete_sequence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color_discrete_sequence = px</a:t>
                      </a:r>
                      <a:r>
                        <a:rPr b="1" lang="en" sz="1200" u="none" cap="none" strike="noStrike">
                          <a:solidFill>
                            <a:srgbClr val="BE38F3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.</a:t>
                      </a:r>
                      <a:r>
                        <a:rPr b="1" lang="en" sz="1200" u="none" cap="none" strike="noStrike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colors</a:t>
                      </a:r>
                      <a:r>
                        <a:rPr b="1" lang="en" sz="1200" u="none" cap="none" strike="noStrike">
                          <a:solidFill>
                            <a:srgbClr val="BE38F3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.</a:t>
                      </a:r>
                      <a:r>
                        <a:rPr b="1" lang="en" sz="1200" u="none" cap="none" strike="noStrike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qualitative</a:t>
                      </a:r>
                      <a:r>
                        <a:rPr b="1" lang="en" sz="1200" u="none" cap="none" strike="noStrike">
                          <a:solidFill>
                            <a:srgbClr val="BE38F3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.</a:t>
                      </a:r>
                      <a:r>
                        <a:rPr b="1" lang="en" sz="1200" u="none" cap="none" strike="noStrike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Bold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Specifies the color palette to use for coloring the categories.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locationmode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locationmode </a:t>
                      </a:r>
                      <a:r>
                        <a:rPr b="1" lang="en" sz="1200" u="none" cap="none" strike="noStrike">
                          <a:solidFill>
                            <a:srgbClr val="BE38F3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=</a:t>
                      </a:r>
                      <a:r>
                        <a:rPr b="1" lang="en" sz="1200" u="none" cap="none" strike="noStrike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b="1" lang="en" sz="1200" u="none" cap="none" strike="noStrike">
                          <a:solidFill>
                            <a:srgbClr val="B9212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‘USA-states’</a:t>
                      </a:r>
                      <a:endParaRPr b="1" sz="1200" u="none" cap="none" strike="noStrike">
                        <a:solidFill>
                          <a:srgbClr val="B92120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Specifies which map to display. We usually set this to </a:t>
                      </a:r>
                      <a:r>
                        <a:rPr b="1" lang="en" sz="1200" u="none" cap="none" strike="noStrike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‘USA-states’</a:t>
                      </a:r>
                      <a:r>
                        <a:rPr lang="en" sz="1200" u="none" cap="none" strike="noStrike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 to show a state map of the US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scope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scope </a:t>
                      </a:r>
                      <a:r>
                        <a:rPr b="1" lang="en" sz="1200" u="none" cap="none" strike="noStrike">
                          <a:solidFill>
                            <a:srgbClr val="BE38F3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=</a:t>
                      </a:r>
                      <a:r>
                        <a:rPr b="1" lang="en" sz="1200" u="none" cap="none" strike="noStrike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b="1" lang="en" sz="1200" u="none" cap="none" strike="noStrike">
                          <a:solidFill>
                            <a:srgbClr val="B9212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‘usa’</a:t>
                      </a:r>
                      <a:endParaRPr b="1" sz="1200" u="none" cap="none" strike="noStrike">
                        <a:solidFill>
                          <a:srgbClr val="B92120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Specifies the scope of the map (i.e. what is visible). Setting scope to </a:t>
                      </a:r>
                      <a:r>
                        <a:rPr b="1" lang="en" sz="1200" u="none" cap="none" strike="noStrike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‘usa’</a:t>
                      </a:r>
                      <a:r>
                        <a:rPr lang="en" sz="1200" u="none" cap="none" strike="noStrike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 zooms the map in just to the US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title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title </a:t>
                      </a:r>
                      <a:r>
                        <a:rPr b="1" lang="en" sz="1200" u="none" cap="none" strike="noStrike">
                          <a:solidFill>
                            <a:srgbClr val="BE38F3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=</a:t>
                      </a:r>
                      <a:r>
                        <a:rPr b="1" lang="en" sz="1200" u="none" cap="none" strike="noStrike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b="1" lang="en" sz="1200" u="none" cap="none" strike="noStrike">
                          <a:solidFill>
                            <a:srgbClr val="B9212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‘My Map’</a:t>
                      </a:r>
                      <a:endParaRPr b="1" sz="1200" u="none" cap="none" strike="noStrike">
                        <a:solidFill>
                          <a:srgbClr val="B92120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Sets the title of the map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Colors</a:t>
            </a:r>
            <a:endParaRPr/>
          </a:p>
        </p:txBody>
      </p:sp>
      <p:sp>
        <p:nvSpPr>
          <p:cNvPr id="561" name="Google Shape;56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2" name="Google Shape;56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2075" y="610723"/>
            <a:ext cx="4890599" cy="4014488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26"/>
          <p:cNvSpPr txBox="1"/>
          <p:nvPr>
            <p:ph idx="1" type="body"/>
          </p:nvPr>
        </p:nvSpPr>
        <p:spPr>
          <a:xfrm>
            <a:off x="263350" y="870100"/>
            <a:ext cx="3420600" cy="11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There are a lot of options to choose from for </a:t>
            </a: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color palettes</a:t>
            </a:r>
            <a:r>
              <a:rPr lang="en"/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>
                <a:latin typeface="Source Code Pro Light"/>
                <a:ea typeface="Source Code Pro Light"/>
                <a:cs typeface="Source Code Pro Light"/>
                <a:sym typeface="Source Code Pro Light"/>
              </a:rPr>
              <a:t>px.colors.qualitative.D3</a:t>
            </a:r>
            <a:endParaRPr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>
                <a:latin typeface="Source Code Pro Light"/>
                <a:ea typeface="Source Code Pro Light"/>
                <a:cs typeface="Source Code Pro Light"/>
                <a:sym typeface="Source Code Pro Light"/>
              </a:rPr>
              <a:t>px.colors.qualitative.Set2</a:t>
            </a:r>
            <a:endParaRPr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…</a:t>
            </a:r>
            <a:endParaRPr/>
          </a:p>
        </p:txBody>
      </p:sp>
      <p:sp>
        <p:nvSpPr>
          <p:cNvPr id="564" name="Google Shape;564;p26"/>
          <p:cNvSpPr/>
          <p:nvPr/>
        </p:nvSpPr>
        <p:spPr>
          <a:xfrm>
            <a:off x="562450" y="3398050"/>
            <a:ext cx="2822400" cy="1030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What are some considerations we should keep in mind when choosing a color palette?</a:t>
            </a:r>
            <a:endParaRPr b="0" i="0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7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Example: Favorite Chains</a:t>
            </a:r>
            <a:endParaRPr/>
          </a:p>
        </p:txBody>
      </p:sp>
      <p:sp>
        <p:nvSpPr>
          <p:cNvPr id="570" name="Google Shape;57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1" name="Google Shape;57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700" y="877500"/>
            <a:ext cx="7968600" cy="3785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7" name="Google Shape;337;p3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edium"/>
              <a:buAutoNum type="arabicPeriod"/>
            </a:pPr>
            <a:r>
              <a:rPr lang="en"/>
              <a:t>Homework #4 Cool Plots!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edium"/>
              <a:buAutoNum type="arabicPeriod"/>
            </a:pPr>
            <a:r>
              <a:rPr lang="en"/>
              <a:t>Motivation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edium"/>
              <a:buAutoNum type="arabicPeriod"/>
            </a:pPr>
            <a:r>
              <a:rPr lang="en"/>
              <a:t>Scatter Plot Maps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edium"/>
              <a:buAutoNum type="arabicPeriod"/>
            </a:pPr>
            <a:r>
              <a:rPr lang="en"/>
              <a:t>Choropleth Maps</a:t>
            </a:r>
            <a:endParaRPr/>
          </a:p>
        </p:txBody>
      </p:sp>
      <p:sp>
        <p:nvSpPr>
          <p:cNvPr id="338" name="Google Shape;338;p3"/>
          <p:cNvSpPr txBox="1"/>
          <p:nvPr>
            <p:ph type="title"/>
          </p:nvPr>
        </p:nvSpPr>
        <p:spPr>
          <a:xfrm>
            <a:off x="342300" y="1630875"/>
            <a:ext cx="38874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Today’s Roadmap</a:t>
            </a:r>
            <a:endParaRPr/>
          </a:p>
        </p:txBody>
      </p:sp>
      <p:sp>
        <p:nvSpPr>
          <p:cNvPr id="339" name="Google Shape;339;p3"/>
          <p:cNvSpPr txBox="1"/>
          <p:nvPr>
            <p:ph idx="2" type="subTitle"/>
          </p:nvPr>
        </p:nvSpPr>
        <p:spPr>
          <a:xfrm>
            <a:off x="380250" y="2943375"/>
            <a:ext cx="3811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Lecture 19, Spark 10, Spring 2024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28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Example: Pizza Chains</a:t>
            </a:r>
            <a:endParaRPr/>
          </a:p>
        </p:txBody>
      </p:sp>
      <p:sp>
        <p:nvSpPr>
          <p:cNvPr id="577" name="Google Shape;57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8" name="Google Shape;57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175" y="813775"/>
            <a:ext cx="8167657" cy="3949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29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Example: McDonald’s vs. Burger King</a:t>
            </a:r>
            <a:endParaRPr/>
          </a:p>
        </p:txBody>
      </p:sp>
      <p:sp>
        <p:nvSpPr>
          <p:cNvPr id="584" name="Google Shape;58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5" name="Google Shape;58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175" y="843325"/>
            <a:ext cx="8167657" cy="3993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0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Example: Local Burger Chains</a:t>
            </a:r>
            <a:endParaRPr/>
          </a:p>
        </p:txBody>
      </p:sp>
      <p:sp>
        <p:nvSpPr>
          <p:cNvPr id="591" name="Google Shape;59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2" name="Google Shape;59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50" y="877500"/>
            <a:ext cx="7920883" cy="3785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8" name="Google Shape;598;p31"/>
          <p:cNvSpPr txBox="1"/>
          <p:nvPr>
            <p:ph type="ctrTitle"/>
          </p:nvPr>
        </p:nvSpPr>
        <p:spPr>
          <a:xfrm>
            <a:off x="662100" y="2051100"/>
            <a:ext cx="7819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4" name="Google Shape;604;p32"/>
          <p:cNvSpPr txBox="1"/>
          <p:nvPr>
            <p:ph type="ctrTitle"/>
          </p:nvPr>
        </p:nvSpPr>
        <p:spPr>
          <a:xfrm>
            <a:off x="662100" y="2051100"/>
            <a:ext cx="7819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In Conclusion…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3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610" name="Google Shape;610;p33"/>
          <p:cNvSpPr txBox="1"/>
          <p:nvPr>
            <p:ph idx="1" type="body"/>
          </p:nvPr>
        </p:nvSpPr>
        <p:spPr>
          <a:xfrm>
            <a:off x="297175" y="761425"/>
            <a:ext cx="5737500" cy="17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Scatter plot maps</a:t>
            </a:r>
            <a:r>
              <a:rPr lang="en"/>
              <a:t> are useful when we want to visualize the </a:t>
            </a:r>
            <a:r>
              <a:rPr b="1" lang="en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geographic locations </a:t>
            </a:r>
            <a:r>
              <a:rPr lang="en"/>
              <a:t>of a lot of data points, but it is really easy to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overcrowd</a:t>
            </a:r>
            <a:r>
              <a:rPr lang="en"/>
              <a:t> our maps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b="1"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Choropleth maps</a:t>
            </a:r>
            <a:r>
              <a:rPr lang="en"/>
              <a:t> allow us to visualize data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aggregated</a:t>
            </a:r>
            <a:r>
              <a:rPr lang="en"/>
              <a:t> by county, state, or country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Plotly</a:t>
            </a:r>
            <a:r>
              <a:rPr lang="en"/>
              <a:t> is a very powerful mapping/visualization library, but you’re </a:t>
            </a:r>
            <a:r>
              <a:rPr b="1" lang="en" u="sng">
                <a:latin typeface="Roboto"/>
                <a:ea typeface="Roboto"/>
                <a:cs typeface="Roboto"/>
                <a:sym typeface="Roboto"/>
              </a:rPr>
              <a:t>not</a:t>
            </a:r>
            <a:r>
              <a:rPr lang="en"/>
              <a:t> expected to be an expert at it.</a:t>
            </a:r>
            <a:endParaRPr/>
          </a:p>
        </p:txBody>
      </p:sp>
      <p:sp>
        <p:nvSpPr>
          <p:cNvPr id="611" name="Google Shape;61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2" name="Google Shape;61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7225" y="3116775"/>
            <a:ext cx="4071948" cy="19400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3" name="Google Shape;613;p33"/>
          <p:cNvGrpSpPr/>
          <p:nvPr/>
        </p:nvGrpSpPr>
        <p:grpSpPr>
          <a:xfrm>
            <a:off x="6279551" y="863550"/>
            <a:ext cx="2387900" cy="3917850"/>
            <a:chOff x="6279551" y="863550"/>
            <a:chExt cx="2387900" cy="3917850"/>
          </a:xfrm>
        </p:grpSpPr>
        <p:pic>
          <p:nvPicPr>
            <p:cNvPr id="614" name="Google Shape;614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79551" y="863550"/>
              <a:ext cx="2387900" cy="2832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5" name="Google Shape;615;p33"/>
            <p:cNvSpPr/>
            <p:nvPr/>
          </p:nvSpPr>
          <p:spPr>
            <a:xfrm>
              <a:off x="6758600" y="4261500"/>
              <a:ext cx="1429800" cy="5199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Map wisely!</a:t>
              </a:r>
              <a:endParaRPr b="1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1" name="Google Shape;621;p34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622" name="Google Shape;622;p34"/>
          <p:cNvSpPr txBox="1"/>
          <p:nvPr>
            <p:ph idx="3" type="title"/>
          </p:nvPr>
        </p:nvSpPr>
        <p:spPr>
          <a:xfrm>
            <a:off x="488295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Next Time</a:t>
            </a:r>
            <a:endParaRPr/>
          </a:p>
        </p:txBody>
      </p:sp>
      <p:sp>
        <p:nvSpPr>
          <p:cNvPr id="623" name="Google Shape;623;p34"/>
          <p:cNvSpPr txBox="1"/>
          <p:nvPr/>
        </p:nvSpPr>
        <p:spPr>
          <a:xfrm>
            <a:off x="311700" y="1152150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Maps</a:t>
            </a:r>
            <a:endParaRPr b="0" i="0" sz="16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</a:pPr>
            <a:r>
              <a:rPr b="0"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Scatter maps</a:t>
            </a:r>
            <a:endParaRPr b="0" i="0" sz="16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○"/>
            </a:pPr>
            <a:r>
              <a:rPr b="0"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Choropleth maps</a:t>
            </a:r>
            <a:endParaRPr b="0" i="0" sz="16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24" name="Google Shape;624;p34"/>
          <p:cNvSpPr txBox="1"/>
          <p:nvPr/>
        </p:nvSpPr>
        <p:spPr>
          <a:xfrm>
            <a:off x="4882950" y="1130475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93E4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ce0fd7926b_1_0"/>
          <p:cNvSpPr txBox="1"/>
          <p:nvPr>
            <p:ph idx="1" type="subTitle"/>
          </p:nvPr>
        </p:nvSpPr>
        <p:spPr>
          <a:xfrm>
            <a:off x="225450" y="3943400"/>
            <a:ext cx="4045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630" name="Google Shape;630;g2ce0fd7926b_1_0"/>
          <p:cNvSpPr txBox="1"/>
          <p:nvPr>
            <p:ph idx="2" type="body"/>
          </p:nvPr>
        </p:nvSpPr>
        <p:spPr>
          <a:xfrm>
            <a:off x="4667425" y="772025"/>
            <a:ext cx="4302300" cy="38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End of Semester Project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will be posted at the end of the week (04/26/2024)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"/>
              <a:buChar char="•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Due on the day of the final (5/9/24)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Homework 4 </a:t>
            </a:r>
            <a:r>
              <a:rPr lang="en"/>
              <a:t>grades have been released on CatCourses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g2ce0fd7926b_1_0"/>
          <p:cNvSpPr txBox="1"/>
          <p:nvPr>
            <p:ph type="title"/>
          </p:nvPr>
        </p:nvSpPr>
        <p:spPr>
          <a:xfrm>
            <a:off x="4667425" y="140375"/>
            <a:ext cx="387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Week 13</a:t>
            </a:r>
            <a:endParaRPr/>
          </a:p>
        </p:txBody>
      </p:sp>
      <p:sp>
        <p:nvSpPr>
          <p:cNvPr id="632" name="Google Shape;632;g2ce0fd7926b_1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3" name="Google Shape;633;g2ce0fd7926b_1_0"/>
          <p:cNvSpPr txBox="1"/>
          <p:nvPr>
            <p:ph idx="3" type="title"/>
          </p:nvPr>
        </p:nvSpPr>
        <p:spPr>
          <a:xfrm>
            <a:off x="225450" y="3395900"/>
            <a:ext cx="38277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Announcements!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ce0fd7926b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5" name="Google Shape;345;g2ce0fd7926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50" y="152400"/>
            <a:ext cx="768499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ce0fd7926b_0_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1" name="Google Shape;351;g2ce0fd7926b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588" y="152400"/>
            <a:ext cx="637701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7" name="Google Shape;357;p4"/>
          <p:cNvSpPr txBox="1"/>
          <p:nvPr>
            <p:ph type="ctrTitle"/>
          </p:nvPr>
        </p:nvSpPr>
        <p:spPr>
          <a:xfrm>
            <a:off x="662100" y="2051100"/>
            <a:ext cx="7819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Motivation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58" name="Google Shape;358;p4"/>
          <p:cNvSpPr txBox="1"/>
          <p:nvPr/>
        </p:nvSpPr>
        <p:spPr>
          <a:xfrm>
            <a:off x="345475" y="167075"/>
            <a:ext cx="3267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1. Motivation</a:t>
            </a:r>
            <a:endParaRPr b="1" i="0" sz="1200" u="none" cap="none" strike="noStrike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2. Scatter Plot Maps</a:t>
            </a:r>
            <a:endParaRPr b="0" i="0" sz="12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3. Choropleth Maps</a:t>
            </a:r>
            <a:endParaRPr b="0" i="0" sz="12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9" name="Google Shape;359;p4"/>
          <p:cNvSpPr txBox="1"/>
          <p:nvPr/>
        </p:nvSpPr>
        <p:spPr>
          <a:xfrm>
            <a:off x="115294" y="176359"/>
            <a:ext cx="27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➤</a:t>
            </a:r>
            <a:endParaRPr b="0" i="0" sz="10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"/>
          <p:cNvSpPr txBox="1"/>
          <p:nvPr>
            <p:ph type="title"/>
          </p:nvPr>
        </p:nvSpPr>
        <p:spPr>
          <a:xfrm>
            <a:off x="7501725" y="4663225"/>
            <a:ext cx="1275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(Hank Green)</a:t>
            </a:r>
            <a:endParaRPr sz="1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400"/>
          </a:p>
        </p:txBody>
      </p:sp>
      <p:pic>
        <p:nvPicPr>
          <p:cNvPr id="365" name="Google Shape;365;p5"/>
          <p:cNvPicPr preferRelativeResize="0"/>
          <p:nvPr/>
        </p:nvPicPr>
        <p:blipFill rotWithShape="1">
          <a:blip r:embed="rId4">
            <a:alphaModFix/>
          </a:blip>
          <a:srcRect b="0" l="0" r="0" t="3353"/>
          <a:stretch/>
        </p:blipFill>
        <p:spPr>
          <a:xfrm>
            <a:off x="3066550" y="594150"/>
            <a:ext cx="3010876" cy="3809649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2" name="Google Shape;372;p6"/>
          <p:cNvSpPr txBox="1"/>
          <p:nvPr>
            <p:ph idx="4294967295" type="title"/>
          </p:nvPr>
        </p:nvSpPr>
        <p:spPr>
          <a:xfrm>
            <a:off x="7186050" y="4663225"/>
            <a:ext cx="159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400">
                <a:solidFill>
                  <a:schemeClr val="accent3"/>
                </a:solidFill>
              </a:rPr>
              <a:t>@TerribleMaps</a:t>
            </a:r>
            <a:endParaRPr sz="1400">
              <a:solidFill>
                <a:schemeClr val="accent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400"/>
          </a:p>
        </p:txBody>
      </p:sp>
      <p:pic>
        <p:nvPicPr>
          <p:cNvPr id="373" name="Google Shape;37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699" y="288400"/>
            <a:ext cx="3568624" cy="362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6"/>
          <p:cNvPicPr preferRelativeResize="0"/>
          <p:nvPr/>
        </p:nvPicPr>
        <p:blipFill rotWithShape="1">
          <a:blip r:embed="rId4">
            <a:alphaModFix/>
          </a:blip>
          <a:srcRect b="5141" l="0" r="0" t="0"/>
          <a:stretch/>
        </p:blipFill>
        <p:spPr>
          <a:xfrm>
            <a:off x="5313574" y="149150"/>
            <a:ext cx="2885751" cy="277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09000" y="2370722"/>
            <a:ext cx="3199550" cy="2686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7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Today’s Data</a:t>
            </a:r>
            <a:endParaRPr/>
          </a:p>
        </p:txBody>
      </p:sp>
      <p:sp>
        <p:nvSpPr>
          <p:cNvPr id="381" name="Google Shape;381;p7"/>
          <p:cNvSpPr txBox="1"/>
          <p:nvPr>
            <p:ph idx="1" type="body"/>
          </p:nvPr>
        </p:nvSpPr>
        <p:spPr>
          <a:xfrm>
            <a:off x="302425" y="1026275"/>
            <a:ext cx="3309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Over 10,000 fast food restaurants from across the US, with over 500 unique fast food chains.</a:t>
            </a:r>
            <a:endParaRPr/>
          </a:p>
        </p:txBody>
      </p:sp>
      <p:sp>
        <p:nvSpPr>
          <p:cNvPr id="382" name="Google Shape;38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3" name="Google Shape;38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7408" y="1026275"/>
            <a:ext cx="4683243" cy="30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7"/>
          <p:cNvSpPr txBox="1"/>
          <p:nvPr/>
        </p:nvSpPr>
        <p:spPr>
          <a:xfrm>
            <a:off x="7262250" y="4659925"/>
            <a:ext cx="147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from</a:t>
            </a: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" sz="14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Kaggle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5" name="Google Shape;38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6588" y="2360938"/>
            <a:ext cx="852999" cy="74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47224" y="2141288"/>
            <a:ext cx="1164501" cy="982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52520" y="2937677"/>
            <a:ext cx="853000" cy="86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9552" y="3576252"/>
            <a:ext cx="747075" cy="74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38450" y="3341275"/>
            <a:ext cx="982050" cy="9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94236" y="3962173"/>
            <a:ext cx="852999" cy="81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ecture">
  <a:themeElements>
    <a:clrScheme name="Simple Light">
      <a:dk1>
        <a:srgbClr val="393E41"/>
      </a:dk1>
      <a:lt1>
        <a:srgbClr val="FFFFFF"/>
      </a:lt1>
      <a:dk2>
        <a:srgbClr val="2F6C9D"/>
      </a:dk2>
      <a:lt2>
        <a:srgbClr val="DBAD06"/>
      </a:lt2>
      <a:accent1>
        <a:srgbClr val="90CD7A"/>
      </a:accent1>
      <a:accent2>
        <a:srgbClr val="C1E3B5"/>
      </a:accent2>
      <a:accent3>
        <a:srgbClr val="F88562"/>
      </a:accent3>
      <a:accent4>
        <a:srgbClr val="FBC3B1"/>
      </a:accent4>
      <a:accent5>
        <a:srgbClr val="629FD0"/>
      </a:accent5>
      <a:accent6>
        <a:srgbClr val="C0D8ED"/>
      </a:accent6>
      <a:hlink>
        <a:srgbClr val="F8856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